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05" r:id="rId2"/>
    <p:sldId id="259" r:id="rId3"/>
    <p:sldId id="335" r:id="rId4"/>
    <p:sldId id="336" r:id="rId5"/>
    <p:sldId id="310" r:id="rId6"/>
    <p:sldId id="324" r:id="rId7"/>
    <p:sldId id="325" r:id="rId8"/>
    <p:sldId id="326" r:id="rId9"/>
    <p:sldId id="327" r:id="rId10"/>
    <p:sldId id="328" r:id="rId11"/>
    <p:sldId id="331" r:id="rId12"/>
    <p:sldId id="354" r:id="rId13"/>
    <p:sldId id="341" r:id="rId14"/>
    <p:sldId id="359" r:id="rId15"/>
    <p:sldId id="355" r:id="rId16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488">
          <p15:clr>
            <a:srgbClr val="A4A3A4"/>
          </p15:clr>
        </p15:guide>
        <p15:guide id="2" pos="158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  <a:srgbClr val="008000"/>
    <a:srgbClr val="3333FF"/>
    <a:srgbClr val="CA0C00"/>
    <a:srgbClr val="000066"/>
    <a:srgbClr val="800000"/>
    <a:srgbClr val="B5292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1167" autoAdjust="0"/>
    <p:restoredTop sz="94660"/>
  </p:normalViewPr>
  <p:slideViewPr>
    <p:cSldViewPr>
      <p:cViewPr varScale="1">
        <p:scale>
          <a:sx n="59" d="100"/>
          <a:sy n="59" d="100"/>
        </p:scale>
        <p:origin x="156" y="228"/>
      </p:cViewPr>
      <p:guideLst>
        <p:guide orient="horz" pos="1488"/>
        <p:guide pos="158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7042966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8283600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5471304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2948309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4496348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8890617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8981111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189195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122781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638252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0506986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11" descr="review_bkgrnd_new">
            <a:extLst>
              <a:ext uri="{FF2B5EF4-FFF2-40B4-BE49-F238E27FC236}">
                <a16:creationId xmlns:a16="http://schemas.microsoft.com/office/drawing/2014/main" id="{503D6163-210A-4CD6-A2BB-5D74358B510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12" descr="MARKET_TECH_new">
            <a:extLst>
              <a:ext uri="{FF2B5EF4-FFF2-40B4-BE49-F238E27FC236}">
                <a16:creationId xmlns:a16="http://schemas.microsoft.com/office/drawing/2014/main" id="{5A77C3B4-E1A8-4324-9FD0-385D09C3FEF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171700" y="1063625"/>
            <a:ext cx="2451100" cy="579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hyperlink" Target="http://images.google.com/url?sa=i&amp;rct=j&amp;q=lost+sale&amp;source=images&amp;cd=&amp;cad=rja&amp;docid=Lq62ZfuVAWVjOM&amp;tbnid=oVfEBs4LRZHvyM:&amp;ved=0CAUQjRw&amp;url=http%3A%2F%2Fsalesopscouncil.wordpress.com%2Fcategory%2Fmeasurement%2F&amp;ei=v3chUYfeA-TlyAGA_oCgAQ&amp;bvm=bv.42553238,d.aWc&amp;psig=AFQjCNHzxIGcnufoLoiY2IiqNZGKVs5eXw&amp;ust=1361234213235106" TargetMode="Externa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hyperlink" Target="http://images.google.com/url?sa=i&amp;rct=j&amp;q=suggestive+selling&amp;source=images&amp;cd=&amp;cad=rja&amp;docid=ZYP9OC5SPPSLHM&amp;tbnid=9TdY8Q0xJZ6EaM:&amp;ved=0CAUQjRw&amp;url=http%3A%2F%2Fmindlesseating.org%2Fcartoons.php&amp;ei=sXshUezCNMrCyQHBh4DgBg&amp;bvm=bv.42553238,d.aWc&amp;psig=AFQjCNEhO6uP8OVSV5kzzs_WGm4s_lSCaw&amp;ust=1361235224895775" TargetMode="Externa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hyperlink" Target="http://images.google.com/url?sa=i&amp;rct=j&amp;q=suggestive+selling&amp;source=images&amp;cd=&amp;cad=rja&amp;docid=tIHfPq-ICGrNXM&amp;tbnid=EGarozoe92x3tM:&amp;ved=0CAUQjRw&amp;url=http%3A%2F%2Fwww.nailsmag.com%2Farticle%2F826%2Fweek-13-suggestive-selling-%25E2%2580%2594-not-pushy-just-persistent&amp;ei=c3whUfX6NKOdyQGW6oCgBw&amp;bvm=bv.42553238,d.aWc&amp;psig=AFQjCNHoz-KuQnFLwfLe7vVOg47D6RGucg&amp;ust=1361235436685889" TargetMode="Externa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hyperlink" Target="http://images.google.com/url?sa=i&amp;rct=j&amp;q=supersize+fries&amp;source=images&amp;cd=&amp;cad=rja&amp;docid=OoKvAFDWzXcJIM&amp;tbnid=MK3cvun6_rj6UM:&amp;ved=0CAUQjRw&amp;url=http%3A%2F%2Fwww.motherjones.com%2Fpolitics%2F2003%2F03%2Fexhibit-president-your-pocket&amp;ei=gn4hUcOpPMf4yAGZ5oGoAQ&amp;bvm=bv.42553238,d.aWc&amp;psig=AFQjCNF3g4bVDULmVGih5C3XmWkIR9Rbfg&amp;ust=1361235927131686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hyperlink" Target="http://images.google.com/url?sa=i&amp;rct=j&amp;q=successful+sales&amp;source=images&amp;cd=&amp;cad=rja&amp;docid=uSF0UclkRM5B2M&amp;tbnid=T2n8IizXZjz4oM:&amp;ved=0CAUQjRw&amp;url=http%3A%2F%2Fdouglasvermeeren.wordpress.com%2Ftag%2Fsales-success%2F&amp;ei=YnghUavbN4bSyAHuyYGYBg&amp;psig=AFQjCNHnVGFAzX610iAn_HM7D-IY_KStMQ&amp;ust=1361234402063028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9">
            <a:extLst>
              <a:ext uri="{FF2B5EF4-FFF2-40B4-BE49-F238E27FC236}">
                <a16:creationId xmlns:a16="http://schemas.microsoft.com/office/drawing/2014/main" id="{BFFC252C-1DCA-4EC6-B56B-82ED329A6A9C}"/>
              </a:ext>
            </a:extLst>
          </p:cNvPr>
          <p:cNvSpPr>
            <a:spLocks noChangeArrowheads="1"/>
          </p:cNvSpPr>
          <p:nvPr>
            <p:ph type="ctrTitle"/>
          </p:nvPr>
        </p:nvSpPr>
        <p:spPr bwMode="auto">
          <a:xfrm>
            <a:off x="2514600" y="1066800"/>
            <a:ext cx="6477000" cy="990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l" eaLnBrk="1" hangingPunct="1"/>
            <a:r>
              <a:rPr lang="en-US" altLang="ja-JP" sz="2400" b="1">
                <a:solidFill>
                  <a:srgbClr val="000066"/>
                </a:solidFill>
                <a:latin typeface="Verdana" panose="020B0604030504040204" pitchFamily="34" charset="0"/>
                <a:ea typeface="Arial Unicode MS" pitchFamily="34" charset="-128"/>
              </a:rPr>
              <a:t>How to Close a Sale</a:t>
            </a:r>
            <a:endParaRPr lang="en-US" altLang="en-US" sz="2400" b="1">
              <a:solidFill>
                <a:srgbClr val="000066"/>
              </a:solidFill>
              <a:latin typeface="Verdana" panose="020B0604030504040204" pitchFamily="34" charset="0"/>
              <a:ea typeface="Arial Unicode MS" pitchFamily="34" charset="-128"/>
            </a:endParaRPr>
          </a:p>
        </p:txBody>
      </p:sp>
      <p:pic>
        <p:nvPicPr>
          <p:cNvPr id="57374" name="Picture 30" descr="C15">
            <a:extLst>
              <a:ext uri="{FF2B5EF4-FFF2-40B4-BE49-F238E27FC236}">
                <a16:creationId xmlns:a16="http://schemas.microsoft.com/office/drawing/2014/main" id="{8D2F559F-33E7-4D46-BD04-86FF103F496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7347" name="Rectangle 3">
            <a:extLst>
              <a:ext uri="{FF2B5EF4-FFF2-40B4-BE49-F238E27FC236}">
                <a16:creationId xmlns:a16="http://schemas.microsoft.com/office/drawing/2014/main" id="{09739EA6-B260-4743-A659-9207AC3073CE}"/>
              </a:ext>
            </a:extLst>
          </p:cNvPr>
          <p:cNvSpPr>
            <a:spLocks noChangeArrowheads="1"/>
          </p:cNvSpPr>
          <p:nvPr/>
        </p:nvSpPr>
        <p:spPr bwMode="auto">
          <a:xfrm rot="10800000">
            <a:off x="0" y="-76200"/>
            <a:ext cx="9144000" cy="6096000"/>
          </a:xfrm>
          <a:prstGeom prst="rect">
            <a:avLst/>
          </a:prstGeom>
          <a:gradFill rotWithShape="1">
            <a:gsLst>
              <a:gs pos="0">
                <a:srgbClr val="000066">
                  <a:alpha val="0"/>
                </a:srgbClr>
              </a:gs>
              <a:gs pos="100000">
                <a:srgbClr val="00002F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7348" name="Rectangle 4">
            <a:extLst>
              <a:ext uri="{FF2B5EF4-FFF2-40B4-BE49-F238E27FC236}">
                <a16:creationId xmlns:a16="http://schemas.microsoft.com/office/drawing/2014/main" id="{A5045041-F375-4120-94AB-D832ADC7332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5800" y="990600"/>
            <a:ext cx="7772400" cy="1219200"/>
          </a:xfrm>
          <a:prstGeom prst="rect">
            <a:avLst/>
          </a:prstGeom>
          <a:noFill/>
          <a:ln>
            <a:noFill/>
          </a:ln>
          <a:effectLst>
            <a:outerShdw dist="53882" dir="2700000" algn="ctr" rotWithShape="0">
              <a:schemeClr val="tx1">
                <a:alpha val="5000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3200" b="1">
                <a:solidFill>
                  <a:schemeClr val="bg1"/>
                </a:solidFill>
                <a:latin typeface="Verdana" panose="020B0604030504040204" pitchFamily="34" charset="0"/>
              </a:rPr>
              <a:t>Chapter 15</a:t>
            </a:r>
            <a:br>
              <a:rPr lang="en-US" altLang="en-US" sz="2800" b="1">
                <a:solidFill>
                  <a:schemeClr val="bg1"/>
                </a:solidFill>
                <a:latin typeface="Verdana" panose="020B0604030504040204" pitchFamily="34" charset="0"/>
              </a:rPr>
            </a:br>
            <a:r>
              <a:rPr lang="en-US" altLang="en-US" sz="2800" b="1">
                <a:solidFill>
                  <a:schemeClr val="bg1"/>
                </a:solidFill>
                <a:latin typeface="Verdana" panose="020B0604030504040204" pitchFamily="34" charset="0"/>
              </a:rPr>
              <a:t> </a:t>
            </a:r>
            <a:r>
              <a:rPr lang="en-US" altLang="ja-JP" sz="3600" b="1">
                <a:solidFill>
                  <a:schemeClr val="bg1"/>
                </a:solidFill>
                <a:latin typeface="Verdana" panose="020B0604030504040204" pitchFamily="34" charset="0"/>
                <a:ea typeface="ＭＳ Ｐゴシック" panose="020B0600070205080204" pitchFamily="34" charset="-128"/>
              </a:rPr>
              <a:t>Closing the Sale</a:t>
            </a:r>
            <a:r>
              <a:rPr lang="en-US" altLang="ja-JP" sz="3600" b="1">
                <a:solidFill>
                  <a:schemeClr val="bg1"/>
                </a:solidFill>
                <a:latin typeface="Verdana" panose="020B0604030504040204" pitchFamily="34" charset="0"/>
                <a:ea typeface="Arial Unicode MS" pitchFamily="34" charset="-128"/>
              </a:rPr>
              <a:t> </a:t>
            </a:r>
            <a:endParaRPr lang="en-US" altLang="en-US" sz="3600" b="1">
              <a:solidFill>
                <a:schemeClr val="bg1"/>
              </a:solidFill>
              <a:latin typeface="Verdana" panose="020B0604030504040204" pitchFamily="34" charset="0"/>
            </a:endParaRPr>
          </a:p>
        </p:txBody>
      </p:sp>
      <p:sp>
        <p:nvSpPr>
          <p:cNvPr id="57349" name="Rectangle 5">
            <a:extLst>
              <a:ext uri="{FF2B5EF4-FFF2-40B4-BE49-F238E27FC236}">
                <a16:creationId xmlns:a16="http://schemas.microsoft.com/office/drawing/2014/main" id="{0EA2FEE6-7D3A-421C-835F-092AD1345B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5800" y="2667000"/>
            <a:ext cx="7772400" cy="1981200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tx1">
                <a:alpha val="5000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3429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1" eaLnBrk="1" hangingPunct="1">
              <a:lnSpc>
                <a:spcPct val="80000"/>
              </a:lnSpc>
              <a:spcBef>
                <a:spcPct val="20000"/>
              </a:spcBef>
              <a:spcAft>
                <a:spcPct val="40000"/>
              </a:spcAft>
              <a:buFontTx/>
              <a:buChar char="•"/>
            </a:pPr>
            <a:r>
              <a:rPr lang="en-US" altLang="ja-JP" sz="2000" b="1">
                <a:solidFill>
                  <a:schemeClr val="bg1"/>
                </a:solidFill>
                <a:latin typeface="Verdana" panose="020B0604030504040204" pitchFamily="34" charset="0"/>
                <a:ea typeface="ＭＳ Ｐゴシック" panose="020B0600070205080204" pitchFamily="34" charset="-128"/>
              </a:rPr>
              <a:t>Section 15.1  How to Close a Sale</a:t>
            </a:r>
          </a:p>
          <a:p>
            <a:pPr lvl="1" eaLnBrk="1" hangingPunct="1">
              <a:lnSpc>
                <a:spcPct val="80000"/>
              </a:lnSpc>
              <a:spcBef>
                <a:spcPct val="20000"/>
              </a:spcBef>
              <a:spcAft>
                <a:spcPct val="40000"/>
              </a:spcAft>
              <a:buFontTx/>
              <a:buChar char="•"/>
            </a:pPr>
            <a:r>
              <a:rPr lang="en-US" altLang="ja-JP" sz="2000" b="1">
                <a:solidFill>
                  <a:schemeClr val="bg1"/>
                </a:solidFill>
                <a:latin typeface="Verdana" panose="020B0604030504040204" pitchFamily="34" charset="0"/>
                <a:ea typeface="ＭＳ Ｐゴシック" panose="020B0600070205080204" pitchFamily="34" charset="-128"/>
              </a:rPr>
              <a:t>Section 15.2  Customer Satisfaction and Retention </a:t>
            </a:r>
            <a:endParaRPr lang="en-US" altLang="en-US" sz="2000" b="1">
              <a:solidFill>
                <a:schemeClr val="bg1"/>
              </a:solidFill>
              <a:latin typeface="Verdana" panose="020B0604030504040204" pitchFamily="34" charset="0"/>
              <a:cs typeface="Times New Roman" panose="02020603050405020304" pitchFamily="18" charset="0"/>
            </a:endParaRPr>
          </a:p>
        </p:txBody>
      </p:sp>
    </p:spTree>
    <p:custDataLst>
      <p:tags r:id="rId1"/>
    </p:custDataLst>
  </p:cSld>
  <p:clrMapOvr>
    <a:masterClrMapping/>
  </p:clrMapOvr>
  <p:transition advTm="10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73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73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2" presetClass="entr" presetSubtype="1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573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4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573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18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573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xit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4" dur="500"/>
                                        <p:tgtEl>
                                          <p:spTgt spid="573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/>
                                        <p:tgtEl>
                                          <p:spTgt spid="573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7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2" presetClass="exit" presetSubtype="1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8" dur="1000"/>
                                        <p:tgtEl>
                                          <p:spTgt spid="573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1000"/>
                                        <p:tgtEl>
                                          <p:spTgt spid="573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7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2" presetClass="exit" presetSubtype="1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2" dur="1000"/>
                                        <p:tgtEl>
                                          <p:spTgt spid="573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1000"/>
                                        <p:tgtEl>
                                          <p:spTgt spid="573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7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2" presetClass="exit" presetSubtype="1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6" dur="1000"/>
                                        <p:tgtEl>
                                          <p:spTgt spid="573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1000"/>
                                        <p:tgtEl>
                                          <p:spTgt spid="573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73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2" presetClass="exit" presetSubtype="1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0" dur="1000"/>
                                        <p:tgtEl>
                                          <p:spTgt spid="573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1000"/>
                                        <p:tgtEl>
                                          <p:spTgt spid="573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73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347" grpId="0" animBg="1"/>
      <p:bldP spid="57347" grpId="1" animBg="1"/>
      <p:bldP spid="57348" grpId="0"/>
      <p:bldP spid="57348" grpId="1"/>
      <p:bldP spid="57349" grpId="0" build="p"/>
      <p:bldP spid="57349" grpId="1" build="allAtOnce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5" descr="http://t1.gstatic.com/images?q=tbn:ANd9GcTB8vMzAFCq2wYa-Vym4kUIXeauMJ4SWijlIq5PsT0kNEb8CsPW">
            <a:extLst>
              <a:ext uri="{FF2B5EF4-FFF2-40B4-BE49-F238E27FC236}">
                <a16:creationId xmlns:a16="http://schemas.microsoft.com/office/drawing/2014/main" id="{0A70AEAE-88E3-44C6-B915-12AFF2F29BE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9800" y="4418013"/>
            <a:ext cx="2419350" cy="2419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459" name="Rectangle 3">
            <a:extLst>
              <a:ext uri="{FF2B5EF4-FFF2-40B4-BE49-F238E27FC236}">
                <a16:creationId xmlns:a16="http://schemas.microsoft.com/office/drawing/2014/main" id="{FC099F08-827E-4918-A0FC-8B7D03272E76}"/>
              </a:ext>
            </a:extLst>
          </p:cNvPr>
          <p:cNvSpPr>
            <a:spLocks noChangeArrowheads="1"/>
          </p:cNvSpPr>
          <p:nvPr>
            <p:ph type="ctrTitle"/>
          </p:nvPr>
        </p:nvSpPr>
        <p:spPr bwMode="auto">
          <a:xfrm>
            <a:off x="1057275" y="1066800"/>
            <a:ext cx="7934325" cy="990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l" eaLnBrk="1" hangingPunct="1"/>
            <a:r>
              <a:rPr lang="en-US" altLang="ja-JP" sz="2800" b="1">
                <a:solidFill>
                  <a:srgbClr val="000066"/>
                </a:solidFill>
                <a:latin typeface="Verdana" panose="020B0604030504040204" pitchFamily="34" charset="0"/>
                <a:ea typeface="Arial Unicode MS" pitchFamily="34" charset="-128"/>
              </a:rPr>
              <a:t>4. Service close</a:t>
            </a:r>
            <a:endParaRPr lang="en-US" altLang="en-US" sz="2800" b="1">
              <a:solidFill>
                <a:srgbClr val="000066"/>
              </a:solidFill>
              <a:latin typeface="Verdana" panose="020B0604030504040204" pitchFamily="34" charset="0"/>
              <a:ea typeface="Arial Unicode MS" pitchFamily="34" charset="-128"/>
            </a:endParaRPr>
          </a:p>
        </p:txBody>
      </p:sp>
      <p:sp>
        <p:nvSpPr>
          <p:cNvPr id="161796" name="Rectangle 4">
            <a:extLst>
              <a:ext uri="{FF2B5EF4-FFF2-40B4-BE49-F238E27FC236}">
                <a16:creationId xmlns:a16="http://schemas.microsoft.com/office/drawing/2014/main" id="{FE53990A-724A-4BFD-9971-6E9E3F2659FC}"/>
              </a:ext>
            </a:extLst>
          </p:cNvPr>
          <p:cNvSpPr>
            <a:spLocks noChangeArrowheads="1"/>
          </p:cNvSpPr>
          <p:nvPr>
            <p:ph type="subTitle" idx="1"/>
          </p:nvPr>
        </p:nvSpPr>
        <p:spPr bwMode="auto">
          <a:xfrm>
            <a:off x="1143000" y="1828800"/>
            <a:ext cx="7467600" cy="28194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l" eaLnBrk="1" hangingPunct="1">
              <a:spcAft>
                <a:spcPct val="40000"/>
              </a:spcAft>
              <a:buFont typeface="Symbol" panose="05050102010706020507" pitchFamily="18" charset="2"/>
              <a:buNone/>
            </a:pPr>
            <a:r>
              <a:rPr lang="en-US" altLang="ja-JP" sz="2000" b="1">
                <a:solidFill>
                  <a:srgbClr val="CA0C00"/>
                </a:solidFill>
                <a:latin typeface="Verdana" panose="020B0604030504040204" pitchFamily="34" charset="0"/>
                <a:ea typeface="Arial Unicode MS" pitchFamily="34" charset="-128"/>
              </a:rPr>
              <a:t>Service close</a:t>
            </a:r>
            <a:r>
              <a:rPr lang="en-US" altLang="en-US" sz="2000" b="1">
                <a:solidFill>
                  <a:srgbClr val="CA0C00"/>
                </a:solidFill>
                <a:latin typeface="Verdan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000">
                <a:solidFill>
                  <a:srgbClr val="CA0C00"/>
                </a:solidFill>
                <a:latin typeface="Webdings" panose="05030102010509060703" pitchFamily="18" charset="2"/>
                <a:cs typeface="Times New Roman" panose="02020603050405020304" pitchFamily="18" charset="0"/>
              </a:rPr>
              <a:t>X</a:t>
            </a:r>
            <a:r>
              <a:rPr lang="en-US" altLang="ja-JP" sz="2000">
                <a:solidFill>
                  <a:srgbClr val="000000"/>
                </a:solidFill>
                <a:latin typeface="Verdana" panose="020B0604030504040204" pitchFamily="34" charset="0"/>
                <a:ea typeface="Arial Unicode MS" pitchFamily="34" charset="-128"/>
              </a:rPr>
              <a:t> is a closing method in which the salesperson provides special services that overcome obstacles or problems </a:t>
            </a:r>
          </a:p>
          <a:p>
            <a:pPr algn="l" eaLnBrk="1" hangingPunct="1">
              <a:spcAft>
                <a:spcPct val="40000"/>
              </a:spcAft>
              <a:buFont typeface="Symbol" panose="05050102010706020507" pitchFamily="18" charset="2"/>
              <a:buNone/>
            </a:pPr>
            <a:r>
              <a:rPr lang="en-US" altLang="ja-JP" sz="2000">
                <a:solidFill>
                  <a:srgbClr val="000000"/>
                </a:solidFill>
                <a:latin typeface="Verdana" panose="020B0604030504040204" pitchFamily="34" charset="0"/>
                <a:ea typeface="Arial Unicode MS" pitchFamily="34" charset="-128"/>
              </a:rPr>
              <a:t>Such services could be:</a:t>
            </a:r>
          </a:p>
          <a:p>
            <a:pPr marL="342900" lvl="1" indent="-228600" algn="l" eaLnBrk="1" hangingPunct="1">
              <a:spcAft>
                <a:spcPts val="600"/>
              </a:spcAft>
              <a:buClr>
                <a:srgbClr val="008000"/>
              </a:buClr>
              <a:buFontTx/>
              <a:buChar char="•"/>
            </a:pPr>
            <a:r>
              <a:rPr lang="en-US" altLang="ja-JP" sz="2000">
                <a:solidFill>
                  <a:srgbClr val="000000"/>
                </a:solidFill>
                <a:latin typeface="Verdana" panose="020B0604030504040204" pitchFamily="34" charset="0"/>
                <a:ea typeface="Arial Unicode MS" pitchFamily="34" charset="-128"/>
              </a:rPr>
              <a:t>A return policy (important for buying gifts for others)</a:t>
            </a:r>
          </a:p>
          <a:p>
            <a:pPr marL="342900" lvl="1" indent="-228600" algn="l" eaLnBrk="1" hangingPunct="1">
              <a:spcAft>
                <a:spcPts val="600"/>
              </a:spcAft>
              <a:buClr>
                <a:srgbClr val="008000"/>
              </a:buClr>
              <a:buFontTx/>
              <a:buChar char="•"/>
            </a:pPr>
            <a:r>
              <a:rPr lang="en-US" altLang="ja-JP" sz="2000">
                <a:solidFill>
                  <a:srgbClr val="000000"/>
                </a:solidFill>
                <a:latin typeface="Verdana" panose="020B0604030504040204" pitchFamily="34" charset="0"/>
                <a:ea typeface="Arial Unicode MS" pitchFamily="34" charset="-128"/>
              </a:rPr>
              <a:t>Special sales arrangements (payment options)</a:t>
            </a:r>
          </a:p>
          <a:p>
            <a:pPr marL="342900" lvl="1" indent="-228600" algn="l" eaLnBrk="1" hangingPunct="1">
              <a:spcAft>
                <a:spcPts val="600"/>
              </a:spcAft>
              <a:buClr>
                <a:srgbClr val="008000"/>
              </a:buClr>
              <a:buFontTx/>
              <a:buChar char="•"/>
            </a:pPr>
            <a:r>
              <a:rPr lang="en-US" altLang="ja-JP" sz="2000">
                <a:solidFill>
                  <a:srgbClr val="000000"/>
                </a:solidFill>
                <a:latin typeface="Verdana" panose="020B0604030504040204" pitchFamily="34" charset="0"/>
                <a:ea typeface="Arial Unicode MS" pitchFamily="34" charset="-128"/>
              </a:rPr>
              <a:t>Warranties </a:t>
            </a:r>
          </a:p>
          <a:p>
            <a:pPr marL="342900" lvl="1" indent="-228600" algn="l" eaLnBrk="1" hangingPunct="1">
              <a:spcAft>
                <a:spcPts val="600"/>
              </a:spcAft>
              <a:buClr>
                <a:srgbClr val="008000"/>
              </a:buClr>
              <a:buFontTx/>
              <a:buChar char="•"/>
            </a:pPr>
            <a:r>
              <a:rPr lang="en-US" altLang="ja-JP" sz="2000">
                <a:solidFill>
                  <a:srgbClr val="000000"/>
                </a:solidFill>
                <a:latin typeface="Verdana" panose="020B0604030504040204" pitchFamily="34" charset="0"/>
                <a:ea typeface="Arial Unicode MS" pitchFamily="34" charset="-128"/>
              </a:rPr>
              <a:t>Bonuses or premiums</a:t>
            </a:r>
            <a:endParaRPr lang="en-US" altLang="en-US" sz="2000">
              <a:solidFill>
                <a:srgbClr val="000000"/>
              </a:solidFill>
              <a:latin typeface="Verdana" panose="020B0604030504040204" pitchFamily="34" charset="0"/>
              <a:ea typeface="Arial Unicode MS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7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617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79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6179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79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16179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79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16179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79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16179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79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16179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1796" grpId="0" build="p" autoUpdateAnimBg="0" advAuto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>
            <a:extLst>
              <a:ext uri="{FF2B5EF4-FFF2-40B4-BE49-F238E27FC236}">
                <a16:creationId xmlns:a16="http://schemas.microsoft.com/office/drawing/2014/main" id="{B93E3D83-3B13-458F-B06C-199A594A368C}"/>
              </a:ext>
            </a:extLst>
          </p:cNvPr>
          <p:cNvSpPr>
            <a:spLocks noChangeArrowheads="1"/>
          </p:cNvSpPr>
          <p:nvPr>
            <p:ph type="ctrTitle"/>
          </p:nvPr>
        </p:nvSpPr>
        <p:spPr bwMode="auto">
          <a:xfrm>
            <a:off x="990600" y="1219200"/>
            <a:ext cx="7853363" cy="990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l" eaLnBrk="1" hangingPunct="1"/>
            <a:r>
              <a:rPr lang="en-US" altLang="ja-JP" sz="2800" b="1">
                <a:solidFill>
                  <a:srgbClr val="000066"/>
                </a:solidFill>
                <a:latin typeface="Verdana" panose="020B0604030504040204" pitchFamily="34" charset="0"/>
                <a:ea typeface="Arial Unicode MS" pitchFamily="34" charset="-128"/>
              </a:rPr>
              <a:t>Failure</a:t>
            </a:r>
            <a:r>
              <a:rPr lang="en-US" altLang="ja-JP" sz="2400" b="1">
                <a:solidFill>
                  <a:srgbClr val="000066"/>
                </a:solidFill>
                <a:latin typeface="Verdana" panose="020B0604030504040204" pitchFamily="34" charset="0"/>
                <a:ea typeface="Arial Unicode MS" pitchFamily="34" charset="-128"/>
              </a:rPr>
              <a:t> to Close the Sale </a:t>
            </a:r>
            <a:endParaRPr lang="en-US" altLang="en-US" sz="2400" b="1">
              <a:solidFill>
                <a:srgbClr val="000066"/>
              </a:solidFill>
              <a:latin typeface="Verdana" panose="020B0604030504040204" pitchFamily="34" charset="0"/>
              <a:ea typeface="Arial Unicode MS" pitchFamily="34" charset="-128"/>
            </a:endParaRPr>
          </a:p>
        </p:txBody>
      </p:sp>
      <p:sp>
        <p:nvSpPr>
          <p:cNvPr id="164867" name="Rectangle 3">
            <a:extLst>
              <a:ext uri="{FF2B5EF4-FFF2-40B4-BE49-F238E27FC236}">
                <a16:creationId xmlns:a16="http://schemas.microsoft.com/office/drawing/2014/main" id="{2ECFA920-2C94-41A9-ADAA-C509B2440E8B}"/>
              </a:ext>
            </a:extLst>
          </p:cNvPr>
          <p:cNvSpPr>
            <a:spLocks noChangeArrowheads="1"/>
          </p:cNvSpPr>
          <p:nvPr>
            <p:ph type="subTitle" idx="1"/>
          </p:nvPr>
        </p:nvSpPr>
        <p:spPr bwMode="auto">
          <a:xfrm>
            <a:off x="1219200" y="2438400"/>
            <a:ext cx="7391400" cy="2895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280988" indent="-280988" algn="l" eaLnBrk="1" hangingPunct="1">
              <a:spcAft>
                <a:spcPct val="40000"/>
              </a:spcAft>
              <a:buFontTx/>
              <a:buChar char="•"/>
            </a:pPr>
            <a:r>
              <a:rPr lang="en-US" altLang="en-US" sz="2000">
                <a:solidFill>
                  <a:srgbClr val="000000"/>
                </a:solidFill>
                <a:latin typeface="Verdana" panose="020B0604030504040204" pitchFamily="34" charset="0"/>
                <a:ea typeface="Arial Unicode MS" pitchFamily="34" charset="-128"/>
              </a:rPr>
              <a:t>Your attitude when you did not make a sale should be no different than when you did</a:t>
            </a:r>
          </a:p>
          <a:p>
            <a:pPr marL="280988" indent="-280988" algn="l" eaLnBrk="1" hangingPunct="1">
              <a:spcAft>
                <a:spcPct val="40000"/>
              </a:spcAft>
              <a:buFontTx/>
              <a:buChar char="•"/>
            </a:pPr>
            <a:r>
              <a:rPr lang="en-US" altLang="en-US" sz="2000">
                <a:solidFill>
                  <a:srgbClr val="000000"/>
                </a:solidFill>
                <a:latin typeface="Verdana" panose="020B0604030504040204" pitchFamily="34" charset="0"/>
                <a:ea typeface="Arial Unicode MS" pitchFamily="34" charset="-128"/>
              </a:rPr>
              <a:t>Always smile and be friendly, sale or no sale</a:t>
            </a:r>
          </a:p>
          <a:p>
            <a:pPr marL="280988" indent="-280988" algn="l" eaLnBrk="1" hangingPunct="1">
              <a:spcAft>
                <a:spcPct val="40000"/>
              </a:spcAft>
              <a:buFontTx/>
              <a:buChar char="•"/>
            </a:pPr>
            <a:r>
              <a:rPr lang="en-US" altLang="ja-JP" sz="2000">
                <a:solidFill>
                  <a:srgbClr val="000000"/>
                </a:solidFill>
                <a:latin typeface="Verdana" panose="020B0604030504040204" pitchFamily="34" charset="0"/>
                <a:ea typeface="Arial Unicode MS" pitchFamily="34" charset="-128"/>
              </a:rPr>
              <a:t>Keep in mind that a customer who does not make a purchase is still a prospect for future business</a:t>
            </a:r>
          </a:p>
          <a:p>
            <a:pPr marL="280988" indent="-280988" algn="l" eaLnBrk="1" hangingPunct="1">
              <a:spcAft>
                <a:spcPct val="40000"/>
              </a:spcAft>
              <a:buFontTx/>
              <a:buChar char="•"/>
            </a:pPr>
            <a:r>
              <a:rPr lang="en-US" altLang="ja-JP" sz="2000">
                <a:solidFill>
                  <a:srgbClr val="000000"/>
                </a:solidFill>
                <a:latin typeface="Verdana" panose="020B0604030504040204" pitchFamily="34" charset="0"/>
                <a:ea typeface="Arial Unicode MS" pitchFamily="34" charset="-128"/>
              </a:rPr>
              <a:t>A request for feedback and any other constructive criticism may work for you if you have earned the buyer’s respect</a:t>
            </a:r>
          </a:p>
          <a:p>
            <a:pPr marL="280988" indent="-280988" algn="l" eaLnBrk="1" hangingPunct="1">
              <a:spcAft>
                <a:spcPct val="40000"/>
              </a:spcAft>
              <a:buFontTx/>
              <a:buChar char="•"/>
            </a:pPr>
            <a:r>
              <a:rPr lang="en-US" altLang="ja-JP" sz="2000">
                <a:solidFill>
                  <a:srgbClr val="000000"/>
                </a:solidFill>
                <a:latin typeface="Verdana" panose="020B0604030504040204" pitchFamily="34" charset="0"/>
                <a:ea typeface="Arial Unicode MS" pitchFamily="34" charset="-128"/>
              </a:rPr>
              <a:t>If you clearly sense you are about to be turned down, it is better to make a graceful exit, leaving the door open for a future sales call. </a:t>
            </a:r>
          </a:p>
          <a:p>
            <a:pPr marL="280988" indent="-280988" algn="l" eaLnBrk="1" hangingPunct="1">
              <a:spcAft>
                <a:spcPct val="40000"/>
              </a:spcAft>
              <a:buFontTx/>
              <a:buChar char="•"/>
            </a:pPr>
            <a:endParaRPr lang="en-US" altLang="en-US" sz="2000">
              <a:solidFill>
                <a:srgbClr val="000000"/>
              </a:solidFill>
              <a:latin typeface="Verdana" panose="020B0604030504040204" pitchFamily="34" charset="0"/>
              <a:ea typeface="Arial Unicode MS" pitchFamily="34" charset="-128"/>
            </a:endParaRPr>
          </a:p>
        </p:txBody>
      </p:sp>
      <p:sp>
        <p:nvSpPr>
          <p:cNvPr id="20484" name="AutoShape 5" descr="data:image/jpeg;base64,/9j/4AAQSkZJRgABAQAAAQABAAD/2wCEAAkGBhISERAQDxQWFBEVFhgXEBYUFhUUFBUXFRQWGBgYFxUXGyYgGRkjHBcYHy8gJCcpLCwuFh4xNTAqNSctLCkBCQoKDgwOGg8PGi8iHx8tKi4pLCwpLCwpKSosNSwsLCkvLCoqLCwsLCwsKSksLCksKSksKS0pKSkpLCksLCkpLP/AABEIAMMBAwMBIgACEQEDEQH/xAAbAAEAAgMBAQAAAAAAAAAAAAAABQYBAwQCB//EAFAQAAIBAgMBBwwPBgUEAwAAAAECAwAEBRESIQYHEzFBUVQUFyI1YXFyk5Sz0tMVFiMyMzRCUlNVc3SBkdFiobGytNQkQ4Ki5GODksElRGT/xAAaAQEAAwEBAQAAAAAAAAAAAAAAAQIDBAUG/8QALhEBAAEDAQYFBAEFAAAAAAAAAAECAxExBBMVIUHREiJRYZEFMlKh8BRCcYGx/9oADAMBAAIRAxEAPwD6ZiGO3Es72mHrGXi09UzzajDCXGpY1RCGll05MRmoUEZnblQYVinT4PIT/c1ncJGOAuH+U97es55yLyVB+Soo/AVZKCtexOKdPg8h/wCTT2JxTp8HkP8AyastKCtexOKdPg8h/wCTT2JxTp8HkP8AyastKCtexOKdPg8h/wCTXg4Niv1hD5CP7irRSgq/sNiv1jD5CP7insNiv1jD5CP7irRSgq/sNiv1jD5CP7itV1eYjZqZpzFeW6jObgomguEUcbqhkdZQBmdPYnZsz4qttYIoNVndLLGksbBkdQyMOJlYAqR3CCDW6qDuF3X2MFlHBPd28TxPOmiSaNWRVuZQilWbMZIFy7mVT/t/wzp9p5RF6VBP1DbrcWe3tmaEKZ3eOG3De94WaRY0LfsgtqPcU1p9v+GdPtPKIvSqB3V7qrK4OHxW11BNJ1fanRHLG7ZCTadKknIUExYbgLNRruY1u7htss90qzO57gcERrzIoAArr9pWH9CtfJ4fRqZXirNBC+0vD+hWvk8Po09peH9CtfJ4fRqVujkjni7E/wAKolhuxuktoFaNJJeAhcs0j7Vaynm1OdObPqtznlx8IOYmgs3tKw/oVr5PD6NPaVh/QrXyeH0KgTu4udZTgIs1aMMeEcDKZrPRl2GZOV1kT/0ictoFT+D7oVkhDztHHIGkWQawBnFI6Fhq2hSELbeIfnQY9pWH9CtfJ4fRp7SsP6Fa+Tw+jU1Sgrt7uAsHHYW8cMg2pLbKLeZDyFJIgCD38xzg173IYhK6TwXJDXFrKYZXACiUaEkjl0jYpaORCQNmrVlsyqfqk4bultLa+xdbq5hhZp4WVZZUjJXqG2GYDEZjMEZ9ygu1KgPb/hnT7TyiL0qe3/DOn2nlEXpUE/SoD2/4Z0+08oi9Knt/wzp9p5RF6VBP0qA9v+GdPtPKIvSp7f8ADOn2nlEXpUE/StNnexyossLrJGwzR0YMrDnDDYaUEJuF+LSfe77+vuKsNV3cL8Wk+9339fcVYqAaqt5jclvNJLccKYPdBAIuAeJuDiaQqw+FEuUUn7OYAqXmxgrcpa8DIS6M6yAw6NKFFbYZA+wyIPe/K2Z1xRT2ST3MjJFDIjpHJM4ijLtLGrgaztJOsDbtJFBz2+62Z5RAturSAnhSs4KKqtACUcoOEyWcEjIbY3XPiz82u7KQxQzy25RJ0VrbTKH4R5IkeOI9iNLNmy57RmndqRucUsrRW1yQxCJeyUFFKKzbOwXaAWI2ZbTTFry1iS2lmlSOISIIdqiNndSkeXOAGzGWwZA8QzAed1d/JFZyyRkrINABTSWGqVFOjWNOeTHItszyzqHw/dk6pGrqztwjrIXKpIqC5WFABGpSWX3RMwhC93MgGWw/FLSaK4DFNIaXqlJWRsgkrxlnVidMZ4M5Z7MgOauzVa8Ek+cPAxjVHJ7nwaDLLUj+9UZZjMGggpt3LqsrcABoO0NLloXSzapSIzoU5DJl1ptz1AA1bI3BGYOY28W3i2VA4fdWEqppFuNcsrQqRFnJJDKyNKi/KOaZ6htyI211jHIFkihiZXLytEwjZDwbiKWY6wD2JIjbZx5mglawazWDQfK9zGGwvbhnijZjLc5lo0Yn/FzjaSMzUr7D2/0EPio/Rri3JfFR9rc/1k9TFd1MeWHJVq5PYe3+gh8VH6NR2L4fEkmHtHFGjdX2u1URT8IeUDOpyovHR2Vh9/tfOGlceWSj7ofRmcKuZ2ADMnmAFQt9uwt0VHWRHVpVjYq4yTMqCT3tabP2xz1NlcxkeIjbVUwncVbRnKOV3aN4S4LISJIgHzbJdjOGjZuL3qEZcvC600N0dsTEOFTOUBotvvwc8su/kcs+PIjkNahursynCCeIpqC6gwK5lA/GOTQwbPiAOedclruOijkSRHfNU0EHg2zGqRgcyman3VgdJGYyB7vqbcdCVtVVmU26BEYCNiyhY17IMhUt7khDZZgrsyoOvdBughtInlmIBCOyLnkz8GuogbD3BnxDMc4rRim6y3gieR2UkcIFQMCztExVgMs8uyGk58RIB27Kzj255LoMOFeMmKSCTg9BLRzBdakOrZHYCCMj+dcd3uThcywrPIjSLIZ1UxFnjnnkkyIZDpUOzgEZHLMEnIEBPTYjGhYO6gqAzAnaAzFVOXMWUgd0Vpgx+3clUlQkMUIDD3yqzEDn2Kx2fNbmNc+JYSJbi2lI7GLWzHP3xzQohHKocCTuNEvOajRuOiBjVbiRZUCiE+4lkhjSWMRhSnZKBO41MC2bDM0FmgnV0V0IZGAZWG0EEZgg8xFfOpLGKTEMWMkaORNCAXRWIHUNvsBYHZX0DDrJYYYoUzKxoqKTxkIoUZ5cuQqjR/H8W+3h/obatbX3KXPtevYe3+gh8VH6NPYe3+gh8VH6NddK68OVyew9v9BD4qP0aew9v9BD4qP0a66UwOT2Ht/oIfFR+jT2Ht/oIfFR+jXXSmDL3vPdpbDwH89JSm892lsPAfz0lK892pHcL8Wl++X39fcVYarO4eYBLuA7JIby61jlymneeNsuZklUg9/mqzUERcYTK13FciVAkcckfBmIlmErRsx4ThBkc4ky7E7M+PPMceJ7jxK8ziQq0rEtmocBWt1t3AGY7IqMw3ISdhBINjpQVptxgPVS8JpSdSoVU96WYMzksx1OSNpAXPjYMdtTGKYaJkVCSumWKTMcphmSUDvEpl+NdtKCrT7hEZchIyn3YgqNPZTXkd1mdJB2NGq7CCRntFSEm549TRwK4VkZZEYIAmtJOEGcee1dXGC2Z49WrsqmaUFWsdxHBypM0us5szgpsLNPPMDGurTGQZ3GeTHLLIqcycWO4po2icT5tEEWE8GBkIoLqJNQ1HU2VyWJ2ZleIZmrVSgwKGs1rnnVFZ3IVVBZiTkAAMySeYAUHzXch8VX7W5/q56mah9yCnqOFiCNZkkAPHpmmklXMc+lxUxXfTpDjq1Ki8c99YffrXzlSlcGOWbyRe45cNG8c0Gr3pkhcOobmByKk8mqlUZiYKZxMPoa8VUvGcHvDJOYCyxy3AduCdUlKi0t41YMzqAA8b5g6vknS47EyGGb4FlKvukyW8o2Sw3DpDLG3KCrkZj9oZg8hrs9uFh0y28fD6VcDsRctlem5dtUgXKTQwkXgSMo2hXg9WeYZWDkrmdZ25ZBcWFlfG6hknLiLRqKpIuhWdXLxyDX2elmAUqh2IvZrkQ0t7cLDplt4+H0qe3Gw6ZbePh9Kgjr/A5pZgzFtCXqSx6ZWTKEWaI2xGGfuofYdu08hr1jeHXBnkmhDFWigRhG6pKyrPK0ixlmAVtLL2RI5ciDkR3+3Cw6ZbePh9KuywxeCfM28scoHvjG6SZd/STlQVS0wq+bTHO0xXgGVjwyqAxQqBqjk1SMTkcyARxhz709+G7nGAsFfsTbxRmRsg8kkgRl0cOWLBFzckZbdagEDMGzitN3exxLrldI14tTsqLmeIZscqDdXz6P4/i328P9DbVY8Q3d2EK6muYmPyUidZZXPIqRoSzE9wVWcIjkJuLmddEtzKZWTPMxqESONCRxsERc+6TW1mJ8WWdyfKkKVD4vujEUi28Mb3F0w1LFHkNK/Pkdtka901yndRNCV9kbVraNiFEyypPCpOwCRlAMe3ZmRlW1V63TV4ZmMsotVzGYhYqVz2eIxS6+CdX0MUkyO1XXjUjjBrorSJyzKUpUj3vPdpbDwH89JSm892lsPAfz0lK852tm7vDeChuMTtpGhu4IHbUmkrMsaswjmjYEOueeR2MuZyNRVrieKOiP1XbjUqtl1GTlqUHLPqju1Yt8LtViX3WbzbVB4Z8DB9lH/ItbWqYq1Z3KpjRjq7FOmW/kR/uadXYp0y38iP8Ac100rbdU+jHeVObq7FOmW/kR/uadXYp0y38iP9zXTSm6p9DeVOXq7FOmW/kR/ua9xboMUj98trdL3OEtJP38Kh/dW+lN1Sbypti3xVX43a3UHOwjFzEP9duXOXfUVL4XuvsrnZb3MMjfMDqJB34zkw/EVB1y3+EwTjKeKOX7RFc/gSMx+FUmz6SvF31a77HcTjvJLWSa3i1ZvZk2rOJohx5N1QvuiZgMuXMwzB2a7yxubnsb654WHPMwxRC3ifLiEvZu7r+zqAPKDVd3TYTawrDHG10JS4a0t7eZ2JdPlrHKWWMAE5tsABI28VSLY3iEY4S4sPchtfgJ0mmQc5j0jV3lNZzVbtcrkxC+K6/sWMClaLC/jnjSaFg8bjNGHEeQ90EHYQdorfXVTVFUZhzTExOJKUpVhqntI3y4REfLi1qrZd7UNlavYiD6CHxUfo11UqMQZcvsRB9BD4qP0aexEH0EPio/RrqpTEGXL7EQfQQ+Kj9Gua53M2rkMYUVx714hwMi+DJFpYfnUnSmITmXBCt9B8WvGkUf5d4gnH4TKUkH4lqYtj3VED22K2MhiYZGS0YXKgjicLksqMDtBCNl3a76VnNqmV4uVQq25TGrdpXtVaFp0GayRxiFp4+Rmj0q0cg4nQgZHaNh2WoVqe3QsrlVLrnpYqCy5jI5NxjZsraKvTGIUmcyr295Hrgkvm2y3crux5QiuyRoP2VVdnfNWW7tElR4pVDRupVweIqwyIqsbgZREs2HOcpbaR9IPG8EjF45Bzjssu5lVjxPE47eKSeZtMcalmJ7nIOcniA5SRXxm3RX/Uz68sPoNnmndQ+ebkpWhuYAxz4Tqiylb50ti+cLn9oxHR/pr6FVAu7KSHC4ruRSJ0uhfyLyrws3ZKf+24z7xq/gjjHFyV9Zs2fBiXi38eLMFKUrpYPe892lsPAfz0lKbz3aWw8B/PSUrznakd8LtViX3WbzbVB4b8DB9lH/ACLU5vhdqsS+6zebaoPDfgYPso/5Frosayxu9HRSlK6WBSlKBWm8vEiRpZWCRqM3ZjkAK31VZE6vvWVttnZMAw41muss8jzrEOT5xqJnCYjLrwrd1ZXLiOGbs2zCB1ePXl8wuAGPcG2p/KvldrapFe31ldqGsZrnJc9hglmXhIXVvkahmmocqDPu3Gyw/EoWSMXEE0CsOznSTqjQDnpJQ6WbLZqO3lqlNUytVTHRjcdFw897fvtZpWggz+TDA2kAc2p9THuiraRVV3vm0w3FudjwXM6MDx5GQyKe8VerXXyP1WqZv4n0h7mxxG7VTDIup8SurVBlDcRC7jUe9WQPwcwA5NXYtVgqCZ9eMHTtFvZESHmeeYMq9/SmdTte59Lqqm3z9v5/x5u2REVRj3KUpXrOIpSlApSlApSlApSlApSlBF4zuciuSjsXjmj+CmhYxypnyBhxr3CCKrtzgxTEbFLueW6idZTEJyCiTRBXU6EAUnTnxg1dqq2767SFLO5Zgphuo2GeWbI2aSBRxnsWz2c1Y126J80xzaUV1fbEp/FrATwTwn/MjdPxZSB+81wbjL/hrC0kPvuCCv4UfubfvU1J2V9HNGksLB42GaMOIjMjl7oNQO433NsQtfobpyg5o5wJU/i1X6xKvSVkpSlXVe957tLYeA/npKU3nu0th4D+ekpXnO1I74XarEvus3m2qDw34GD7KP8AkWpzfC7VYl91m821QeG/AwfZR/yLXRY1ljd6OilKV0sClKUEVunxg21tJKgzl2JAvK0sh0xgDl2nPvA1s3O4OLW2igzzZRnI3z5GOp2/FifwyqLu/wDE4lFFxxWSiaTmM8oIiB7qrqf8astUjnOVp5RhUMYwuOTEWgmHuV9aMjc/CWzhlYftBGzHeFSO5TFJGWS0uj/irYhJT9Kh+DmHcYcfdB5607tPczY3f0F0gc80c+cT/wAVr3upsHRo8QtlzntwRIg/z4Cc5I+6R75e6KrpOYTrHMxXDJ4bg31iod2ULdQEhBMq+9ZGOxZVGzbsI2d/0+7C4caLfD7kTHZ/iFWGBDztJqOoDmXaamMPv454o5oW1RuoZD3Dz8xHERyEGt9c9/YrO0TFVcaNbe0V24xCM3P4ObdHMj8JcTPwlzJllrcjIBRyIo2KP1yqTpSum3bptx4aWNdc1zmSlKVoqUpSgUpSgUpSgUpSgVmsVXMevJppxh9q5jJQSXcw99FExyVY/wDqvkcjyDb3omcJiMveKbp24VrWwQT3Q+EJOUEHdmccv7A2nLkqPxPcQGtruS4c3N60L6ZXGSxkKWVYYxsjXMDi2n8asuFYTFbRLDboEQc3GTysx42Y85rr7/Fy1Xw51TnGilb3t9pLWx2JLGl3a82mYDhkHcSXPZ+1UjAODxeZeS4tUfvvBIUP+1xVbs42hsoblATJhlzPG45Wg4UiVf8AwZW/01YsflUXWEXSHNGkeHMcTLcw5p+9AfxqkTy/wvOqzUpStWT3vPdpbDwH89JSm892lsPAfz0lK892pHfC7VYl91m821QeG/AwfZR/yLU5vhdqsS+6zebaoPDfgYPso/5Frosayxu9HRSlK6WBWq7ulijeWQ5Iil3PMqgk/uFbaqu+bMyYfIQNScJEJ1ByLRGQalB5MzpGfMTUVTiMpiMzh1bibVhbm4lGU107XEncEnwa95UCjLumrBXLheIxzwxzQHOJ1zTkyHFpI5CDsI5Mq6qU8oJ1RO67D+HsbuIbWaJinhINa/7lFdOBYhw9tbz/AEkSOe+ygn8jn+Vdvfqt7gextpLY8dtcTQfgshZfw0uKj+5PRoQ+x1zpOywunzU/JtrhuNT82OTjHID3OO2AVDbqsQto4GS7HCLKNCwqNUkxPyY0G0tnlt5DkcxVK9rOKSpHHcASQhSII5LkxmHadLXHBKGmZVyHYt/7qufDyhOPFzl9P0HmP5Gmg8x/I1CWu9HZsoLRkHIf59zt2bSBwuwd+tvWdsfmHx9z6yuWrbrNM4mqP5/paLUyltB5j+RpoPMfyNRPWdsfmHx9z6ys9Z2x+YfH3PrKjiFj8o/fZO5lK6DzH8jTQeY/kaies7Y/MPj7n1lOs7Y/MPj7n1lOIWPyj99jcyltB5j+RpoPMfyNRPWdsfmHx9z6ynWesfmHx9z6ynELH5R++xuZSpFYqCuNyt1h2cljqubXjktSxaVOdrd3JLc/Bk7eTadklheLRXMYlgcMueR5GVhxq6narDmNdFraLd2M0ypVRNLrpSlbqM1AYrgM3Dm7sZVjnZVSZJVLQzKmenVl2SMMz2QqepUTGUxOFb9st3F8bsJSPn2jLcKe7o2OBWyDd9YMdLTCJ+VZ1eFh39YA/fVgrxPbq40yKrrzOAw/I7KjEx1Mx6K1uXeN7jFolKvE0yS9iQyMLiAato2EEqRVexCQ29pPaSEl8PngntyeN7bh14Nu6VDMh5shWy23OuuNtwGi1jSNJdMWeU0QkZCCgyUFjxgg5ZAjbU/u03IG8QGFxFMFaMsQSrxP75GA27CAw5iO7nWeJmGnKJWc1isRrkAOYAflWa16Mnvee7S2HgP56SlN57tLYeA/npKV57tSO+F2qxL7rN5tqg8N+Bg+yj/kWpzfC7VYl91m821QmGL7hB9lH/ItdFjWWN3o30r1p79NPfrpYPNRu6bD+Hs7qHleJwvhBc1/3AVKae/TLuVE6EKDgOIdTLbXfFZXqoZ/m290wAL9yN2BB5mq+5VVNyVgjW15YSrqjhuJ4Sp5Y2bhE72x9h7lbdzuINA0mH3bdnAuuCVyAJrYcTEnZqT3rd7PnNUpnDSqMrLVEGLyw4jiNtZRiaaYwyL2QEULcHpkaZhxZEKdPGc8qkXxO4xAlLEtDaZ5SXeRDyZca2yn8uEPFycW2T3K730NtNNLbaxwiqr621KMjmSCRmWY7Tmefiqly5FMeKZxEdSmOjzgO5Xg5DPMxuL1xk0rD3o+ZEnFGg7nHy81XSywwLkzbW/cP1NdFrZqgyHHynlNb6+e2v6jVc8lvlH7l1UWsc6ilKV5LYpSlApSlApSlAIqp7otxGuQ3lg4t735ZIJhuAPkzoOPuOOyHdq2UrS3dqtVeKmcImM6vn+FY/wkjW1wht7xBm8LnPUPnxPxSR8e0cXLz1LVJ7o9y8F7GEmBDKdUMqHRNC3I0bjap7nEeUVT3xCexdYMTyaJiFgvVGmJyeJZ14oZO77084yNfTbH9Qpu+WrlLkuWcc4TtKyFrOmvTy53ms1nTVc3TX0jumH2hIuJhnM4/wDrwZ5NJ4Te9Uc57xpM4TEZRmG4yk+NS8FmUjtGiL/JdkuFZtJ5QC2nPnBq6VU8KwtIcTEMK6YoMPRAPDuWbaeUnSSTykmrdpqtOnNNWrzSvWnv00nmq0qs7z3aWw8B/PSUpvPdpbDwH89JSvPdqR3w+1WJfdZvNtW7Bz/h7f7GPza1p3w+1WJfdZvNtW7B/i9v9jF5tavQrU686Z0pWihnTOlKClQ4glnieMPITwbWsF4QBmcoleKQgcpOkVRN01/c4n/iJrO7Xgsmw+BbJ5YpASjE3E2wsrgZaVGQ2Hby2rfJ7C4dvpsJxCI/9pVlH8TV13OfE7P7vD5pKpqt7q9Y74imOMjD8RUaV7FLNyi7OJSCAVHENg4q6OuKv1fifkUn617vMSltsThWV2a0vV4OINllDcoMwoPIsi57PnCrPnXBe2eu9Pmx8z2XiqIVbrij6vxPyKT9adcUfV+J+RSfrVpzpnWHDvaPmey28Vbrij6vxPyKT9adcUfV+J+RSfrVpzpnTh3tHzPY3irdcUfV+J+RSfrTrij6vxPyKT9atOdM6cO9o+Z7G8Vbrij6vxPyKT9adcUfV+J+RSfrVpzpnTh3tHzPY3irdcUfV+J+RSfrTrij6vxPyKT9atOdM6cO9o+Z7G8Vbrij6vxPyKT9adcUfV+J+RSfrVpzpnTh3tHzPY3irdcUfV+J+RSfrWm73dRSo0cuG4i6MMnVrF2VgeMEE7RVvzpnU8PmOkfM9jeQ+TWe6uXDX9wtcQbCwCZI7i2kRrRRtJimYkNH+w+WWWw7a+rxShlVlOxgCp5wRmKgd8I//F4j93k/lqXww+4QfZp/IK77cXKcROGc4ly7o8eSztpLiTNtOQRB76SRjkkajlLHIfmeSuHcdgMkEck90dV9ckSXbfNOXYRL+xGvYgd+o+EdX4kznbaYcxSMckl4V7Nu7wSkKOZmzq49/i5a3jmqqm5vOTE8Zm5Fa2t1/wC1CXf/AHSVa86qe9p2dpJdHju7m4uNvHpaUon+1BVsqY0JM6Z0pUoV3ef7S2HgP56SlN5/tLYeA/npKVg1SO+H2qxL7rN5tq3YP8Xt/sYvNrWnfD7VYl91m821bsH+L2/2MXm1q9CtTrpSlaKlKUoPnG+z8JbAcfUeKE97qMD+JFXfc+P8JafYQ+aWqRvgHhLm8HybbB7pieZ7klQP/CM1eMA+KWn2EPmlqsapnRD75VqXw25ddkkAW4iPKr27CTMfgGH41YrS5Ekcco4nVXHedQw/jUTu4P8A8biP3WfzL11bmxlZ2Y//ADw+ZSp6o6JGlKVIUpSgUpSgUpSgUpSgUpSgUpSgr2+H2qxH7vJ/Ct2J4r1Lh0lzyw22te6wiGgfi2QrTvidqsR+7v8AwpuiwZrvCpraP38lsojz2AsFVlBPICVA/GqyN24vBupbG2hPwmgPMTxtLJ2chJ5TqYj8BWN3OJ9T4dezA5MIXCeHIODTL/U4rbuW3QJeW6SrscdhcRnY8Uq7HjZeMEEHvjI1Fb4I4RcPteMXF9AHHPHFqlf+QU6J6pzc9hvU9rbW/wBFFGh76oAx/E5n8akKZ0q0IKUpQV3ef7S2HgP56SlN5/tLYeA/npKVg0SO+H2qxL7rN5tq3YP8Xt/sYvNrWnfD7VYl91m821bsH+L2/wBjF5tavQrU66UpWipSlBQfNrr3WDdVd84ltk8G0tSpy77u1XrAPitp9hD5paqW5rDjPh+K2QYLM1zfRSFszk0rMVYjjy0sD+FXTDrUxwwxE5lI0QkcRKIFzH5VWlMmIWSzRSwSe8lR43y49LqVP7jVV3P39/bJBY3Fm83B6YluopIuCaJSFWRlYhlIXLNeM5bOOrlSpwgpSlSFKUoFKUoFKUoFKUoFKUoFKUoK9vidqsR+7v8AwqZw74GH7NP5BXJumwk3Vnc2qsFaaNkDNmQCw4zltrutotKIh26VVfyUD/1UdRX8b3IFpjeWEvUt7kA7ZaoZwOJbiL5XMGHZDu7Kq+L7p5Vv8IGKQdScDLPrl1B7STXbsiMkvJ2XyW2jMZmvptVLfTtEOHSyyFFa3ZZ4eEAKNJGdiEHYwdSyZcuoVEpiVrRwQCCCCMwRtBB4iDyivVUC2UYbdWCWxK2t+dLWTMWNu5TXwsIO1UB7F14hnnzZX+piUSUpSpFd3n+0th4D+ekpTef7S2HgP56SlYNEjvh9qsS+6zebat2D/F7f7GLza1p3w+1WJfdZvNtW7B/i9v8AYxebWr0K1OulKVoqUpSgr9/uSzuerLWd7aZtAuQgV4rhUyyEkb7NensQ42ju1YKUpgKUpQKUpQKUpQKUpQKUpQKUpQKUpQKUpQKUpQcWL4SlzEYZDIqkg5xSNE+Y/bQg5dyoez3urCORZjG0sqnNGuJZZyp5wJGK593KrLSowZeTGCQxA1DMA5DMA8eR7uQ/KvVKVIUpSgru8/2lsPAfz0lKbz/aWw8B/PSUrBokd8LtViX3WbzbV8Dg31cURURbgBVUKo4G3OQAAAzMfNSlTCGzrt4t0keItvV067eLdJHiLb1dKVYOu3i3SR4i29XTrt4t0keItvV0pQOu3i3SR4i29XTrt4t0keItvV0pQOu3i3SR4i29XTrt4t0keItvV0pQOu3i3SR4i29XTrt4t0keItvV0pQOu3i3SR4i29XTrt4t0keItvV0pQOu3i3SR4i29XTrt4t0keItvV0pQOu3i3SR4i29XTrt4t0keItvV0pQOu3i3SR4i29XTrt4t0keItvV0pQOu3i3SR4i29XTrt4t0keItvV0pQOu3i3SR4i29XTrt4t0keItvV0pQOu3i3SR4i29XTrt4t0keItvV0pQOu3i3SR4i29XTrt4t0keItvV0pQOu3i3SR4i29XTrt4t0keItvV0pQOu3i3SR4i29XQb7eK9JHiLb1dYpQfaN57tLYeA/npKUpVEv//Z">
            <a:extLst>
              <a:ext uri="{FF2B5EF4-FFF2-40B4-BE49-F238E27FC236}">
                <a16:creationId xmlns:a16="http://schemas.microsoft.com/office/drawing/2014/main" id="{D400D9F4-1B2F-4DC6-9E18-74C67D986AA4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63500" y="-1571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pic>
        <p:nvPicPr>
          <p:cNvPr id="17415" name="Picture 7" descr="http://salesopscouncil.files.wordpress.com/2010/03/sales-ops-solutions-comic-strip-lost-the-deal1.jpg">
            <a:hlinkClick r:id="rId2"/>
            <a:extLst>
              <a:ext uri="{FF2B5EF4-FFF2-40B4-BE49-F238E27FC236}">
                <a16:creationId xmlns:a16="http://schemas.microsoft.com/office/drawing/2014/main" id="{07330B76-869F-4CB6-B9AE-ACA1097AF31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5146"/>
          <a:stretch>
            <a:fillRect/>
          </a:stretch>
        </p:blipFill>
        <p:spPr bwMode="auto">
          <a:xfrm>
            <a:off x="4581525" y="147638"/>
            <a:ext cx="4381500" cy="2138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648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648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74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74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74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648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1648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1648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4867" grpId="0" build="p" autoUpdateAnimBg="0" advAuto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3">
            <a:extLst>
              <a:ext uri="{FF2B5EF4-FFF2-40B4-BE49-F238E27FC236}">
                <a16:creationId xmlns:a16="http://schemas.microsoft.com/office/drawing/2014/main" id="{EBF81AE8-7B14-496D-8DCC-ECC622511280}"/>
              </a:ext>
            </a:extLst>
          </p:cNvPr>
          <p:cNvSpPr>
            <a:spLocks noChangeArrowheads="1"/>
          </p:cNvSpPr>
          <p:nvPr>
            <p:ph type="ctrTitle"/>
          </p:nvPr>
        </p:nvSpPr>
        <p:spPr bwMode="auto">
          <a:xfrm>
            <a:off x="685800" y="1143000"/>
            <a:ext cx="7934325" cy="990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l" eaLnBrk="1" hangingPunct="1"/>
            <a:r>
              <a:rPr lang="en-US" altLang="ja-JP" sz="2400" b="1">
                <a:solidFill>
                  <a:srgbClr val="000066"/>
                </a:solidFill>
                <a:latin typeface="Verdana" panose="020B0604030504040204" pitchFamily="34" charset="0"/>
                <a:ea typeface="ＭＳ Ｐゴシック" panose="020B0600070205080204" pitchFamily="34" charset="-128"/>
              </a:rPr>
              <a:t>Suggestion Selling </a:t>
            </a:r>
            <a:endParaRPr lang="en-US" altLang="en-US" sz="2400" b="1">
              <a:solidFill>
                <a:srgbClr val="000066"/>
              </a:solidFill>
              <a:latin typeface="Verdana" panose="020B0604030504040204" pitchFamily="34" charset="0"/>
              <a:ea typeface="ＭＳ Ｐゴシック" panose="020B0600070205080204" pitchFamily="34" charset="-128"/>
            </a:endParaRPr>
          </a:p>
        </p:txBody>
      </p:sp>
      <p:sp>
        <p:nvSpPr>
          <p:cNvPr id="169988" name="Rectangle 4">
            <a:extLst>
              <a:ext uri="{FF2B5EF4-FFF2-40B4-BE49-F238E27FC236}">
                <a16:creationId xmlns:a16="http://schemas.microsoft.com/office/drawing/2014/main" id="{C46DE428-31CD-45B7-B5F0-F1DA8E21E8AD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 bwMode="auto">
          <a:xfrm>
            <a:off x="990600" y="1752600"/>
            <a:ext cx="7467600" cy="2743200"/>
          </a:xfr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l" eaLnBrk="1" hangingPunct="1">
              <a:spcAft>
                <a:spcPct val="40000"/>
              </a:spcAft>
              <a:defRPr/>
            </a:pPr>
            <a:r>
              <a:rPr lang="en-US" altLang="ja-JP" sz="2000" b="1" dirty="0">
                <a:solidFill>
                  <a:srgbClr val="CA0C00"/>
                </a:solidFill>
                <a:latin typeface="Verdana" pitchFamily="34" charset="0"/>
                <a:ea typeface="ＭＳ Ｐゴシック" pitchFamily="34" charset="-128"/>
              </a:rPr>
              <a:t>Suggestion selling</a:t>
            </a:r>
            <a:r>
              <a:rPr lang="en-US" sz="2000" b="1" dirty="0">
                <a:solidFill>
                  <a:srgbClr val="CA0C00"/>
                </a:solidFill>
                <a:latin typeface="Verdana" pitchFamily="34" charset="0"/>
                <a:cs typeface="Times New Roman" pitchFamily="18" charset="0"/>
              </a:rPr>
              <a:t> </a:t>
            </a:r>
            <a:r>
              <a:rPr lang="en-US" sz="2000" dirty="0">
                <a:solidFill>
                  <a:srgbClr val="CA0C00"/>
                </a:solidFill>
                <a:latin typeface="Webdings" pitchFamily="18" charset="2"/>
                <a:cs typeface="Times New Roman" pitchFamily="18" charset="0"/>
              </a:rPr>
              <a:t>X</a:t>
            </a:r>
            <a:r>
              <a:rPr lang="en-US" altLang="ja-JP" sz="2000" dirty="0">
                <a:solidFill>
                  <a:srgbClr val="000000"/>
                </a:solidFill>
                <a:latin typeface="Verdana" pitchFamily="34" charset="0"/>
                <a:ea typeface="ＭＳ Ｐゴシック" pitchFamily="34" charset="-128"/>
              </a:rPr>
              <a:t> </a:t>
            </a:r>
            <a:r>
              <a:rPr lang="en-US" sz="2000" dirty="0">
                <a:solidFill>
                  <a:srgbClr val="000000"/>
                </a:solidFill>
                <a:latin typeface="Verdana" pitchFamily="34" charset="0"/>
                <a:ea typeface="ＭＳ Ｐゴシック" pitchFamily="34" charset="-128"/>
              </a:rPr>
              <a:t>method of selling in which the salesperson recommends additional goods or services to the customer</a:t>
            </a:r>
          </a:p>
          <a:p>
            <a:pPr marL="338138" indent="-338138" algn="l" eaLnBrk="1" hangingPunct="1">
              <a:spcAft>
                <a:spcPct val="40000"/>
              </a:spcAft>
              <a:buFontTx/>
              <a:buChar char="•"/>
              <a:defRPr/>
            </a:pPr>
            <a:r>
              <a:rPr lang="en-US" sz="2000" dirty="0">
                <a:solidFill>
                  <a:srgbClr val="000000"/>
                </a:solidFill>
                <a:latin typeface="Verdana" pitchFamily="34" charset="0"/>
                <a:ea typeface="ＭＳ Ｐゴシック" pitchFamily="34" charset="-128"/>
              </a:rPr>
              <a:t>Selling other items with the original purchase that will save </a:t>
            </a:r>
            <a:r>
              <a:rPr lang="en-US" sz="2000" b="1" i="1" dirty="0">
                <a:solidFill>
                  <a:srgbClr val="000000"/>
                </a:solidFill>
                <a:latin typeface="Verdana" pitchFamily="34" charset="0"/>
                <a:ea typeface="ＭＳ Ｐゴシック" pitchFamily="34" charset="-128"/>
              </a:rPr>
              <a:t>the customer</a:t>
            </a:r>
            <a:r>
              <a:rPr lang="en-US" sz="2000" dirty="0">
                <a:solidFill>
                  <a:srgbClr val="000000"/>
                </a:solidFill>
                <a:latin typeface="Verdana" pitchFamily="34" charset="0"/>
                <a:ea typeface="ＭＳ Ｐゴシック" pitchFamily="34" charset="-128"/>
              </a:rPr>
              <a:t> time or money</a:t>
            </a:r>
          </a:p>
          <a:p>
            <a:pPr marL="338138" indent="-338138" algn="l" eaLnBrk="1" hangingPunct="1">
              <a:spcAft>
                <a:spcPct val="40000"/>
              </a:spcAft>
              <a:buFontTx/>
              <a:buChar char="•"/>
              <a:defRPr/>
            </a:pPr>
            <a:r>
              <a:rPr lang="en-US" sz="2000" dirty="0">
                <a:solidFill>
                  <a:srgbClr val="000000"/>
                </a:solidFill>
                <a:latin typeface="Verdana" pitchFamily="34" charset="0"/>
                <a:ea typeface="ＭＳ Ｐゴシック" pitchFamily="34" charset="-128"/>
              </a:rPr>
              <a:t>Done after the</a:t>
            </a:r>
            <a:br>
              <a:rPr lang="en-US" sz="2000" dirty="0">
                <a:solidFill>
                  <a:srgbClr val="000000"/>
                </a:solidFill>
                <a:latin typeface="Verdana" pitchFamily="34" charset="0"/>
                <a:ea typeface="ＭＳ Ｐゴシック" pitchFamily="34" charset="-128"/>
              </a:rPr>
            </a:br>
            <a:r>
              <a:rPr lang="en-US" sz="2000" dirty="0">
                <a:solidFill>
                  <a:srgbClr val="000000"/>
                </a:solidFill>
                <a:latin typeface="Verdana" pitchFamily="34" charset="0"/>
                <a:ea typeface="ＭＳ Ｐゴシック" pitchFamily="34" charset="-128"/>
              </a:rPr>
              <a:t> commitment to buy</a:t>
            </a:r>
            <a:br>
              <a:rPr lang="en-US" sz="2000" dirty="0">
                <a:solidFill>
                  <a:srgbClr val="000000"/>
                </a:solidFill>
                <a:latin typeface="Verdana" pitchFamily="34" charset="0"/>
                <a:ea typeface="ＭＳ Ｐゴシック" pitchFamily="34" charset="-128"/>
              </a:rPr>
            </a:br>
            <a:r>
              <a:rPr lang="en-US" sz="2000" dirty="0">
                <a:solidFill>
                  <a:srgbClr val="000000"/>
                </a:solidFill>
                <a:latin typeface="Verdana" pitchFamily="34" charset="0"/>
                <a:ea typeface="ＭＳ Ｐゴシック" pitchFamily="34" charset="-128"/>
              </a:rPr>
              <a:t> the original item</a:t>
            </a:r>
          </a:p>
        </p:txBody>
      </p:sp>
      <p:sp>
        <p:nvSpPr>
          <p:cNvPr id="6148" name="Text Box 6">
            <a:extLst>
              <a:ext uri="{FF2B5EF4-FFF2-40B4-BE49-F238E27FC236}">
                <a16:creationId xmlns:a16="http://schemas.microsoft.com/office/drawing/2014/main" id="{02178695-3D89-4EEE-8D87-768D887D0E9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14600" y="6477000"/>
            <a:ext cx="609600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900">
                <a:latin typeface="Verdana" panose="020B0604030504040204" pitchFamily="34" charset="0"/>
              </a:rPr>
              <a:t>Marketing Essentials Chapter 15, Section 15.2</a:t>
            </a:r>
          </a:p>
        </p:txBody>
      </p:sp>
      <p:pic>
        <p:nvPicPr>
          <p:cNvPr id="6149" name="Picture 5" descr="http://mindlesseating.org/images/cartoons/Suggestive-Selling-Signs-Jrnl-Mrktng-Res1998-Wansink-Cartoon.jpg">
            <a:hlinkClick r:id="rId2"/>
            <a:extLst>
              <a:ext uri="{FF2B5EF4-FFF2-40B4-BE49-F238E27FC236}">
                <a16:creationId xmlns:a16="http://schemas.microsoft.com/office/drawing/2014/main" id="{39D3E9DA-2CC6-4A8A-82CC-1E9E48022EC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8375"/>
          <a:stretch>
            <a:fillRect/>
          </a:stretch>
        </p:blipFill>
        <p:spPr bwMode="auto">
          <a:xfrm>
            <a:off x="3803650" y="3586163"/>
            <a:ext cx="4959350" cy="311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9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699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98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6998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98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16998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9988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5" descr="http://images.nailsmag.com/post/1-M-retail-week13.jpg">
            <a:hlinkClick r:id="rId2"/>
            <a:extLst>
              <a:ext uri="{FF2B5EF4-FFF2-40B4-BE49-F238E27FC236}">
                <a16:creationId xmlns:a16="http://schemas.microsoft.com/office/drawing/2014/main" id="{115EB708-E880-4269-A98A-CDFB33F6581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597" r="17255"/>
          <a:stretch>
            <a:fillRect/>
          </a:stretch>
        </p:blipFill>
        <p:spPr bwMode="auto">
          <a:xfrm>
            <a:off x="-6350" y="4318000"/>
            <a:ext cx="2825750" cy="254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5107" name="Rectangle 3">
            <a:extLst>
              <a:ext uri="{FF2B5EF4-FFF2-40B4-BE49-F238E27FC236}">
                <a16:creationId xmlns:a16="http://schemas.microsoft.com/office/drawing/2014/main" id="{06A00D0F-9438-4CB9-89D7-117AD80CF4D7}"/>
              </a:ext>
            </a:extLst>
          </p:cNvPr>
          <p:cNvSpPr>
            <a:spLocks noChangeArrowheads="1"/>
          </p:cNvSpPr>
          <p:nvPr>
            <p:ph type="subTitle" idx="1"/>
          </p:nvPr>
        </p:nvSpPr>
        <p:spPr bwMode="auto">
          <a:xfrm>
            <a:off x="838200" y="1498600"/>
            <a:ext cx="7467600" cy="28194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280988" indent="-280988" algn="l" eaLnBrk="1" hangingPunct="1">
              <a:spcAft>
                <a:spcPct val="40000"/>
              </a:spcAft>
              <a:buClr>
                <a:srgbClr val="008000"/>
              </a:buClr>
              <a:buFontTx/>
              <a:buChar char="•"/>
            </a:pPr>
            <a:r>
              <a:rPr lang="en-US" altLang="ja-JP" sz="2000" dirty="0" err="1">
                <a:latin typeface="Verdana" panose="020B0604030504040204" pitchFamily="34" charset="0"/>
                <a:ea typeface="ＭＳ Ｐゴシック" panose="020B0600070205080204" pitchFamily="34" charset="-128"/>
              </a:rPr>
              <a:t>a.k.a</a:t>
            </a:r>
            <a:r>
              <a:rPr lang="en-US" altLang="ja-JP" sz="2000" dirty="0">
                <a:latin typeface="Verdana" panose="020B0604030504040204" pitchFamily="34" charset="0"/>
                <a:ea typeface="ＭＳ Ｐゴシック" panose="020B0600070205080204" pitchFamily="34" charset="-128"/>
              </a:rPr>
              <a:t>  </a:t>
            </a:r>
            <a:r>
              <a:rPr lang="en-US" altLang="ja-JP" sz="2000" b="1" dirty="0">
                <a:solidFill>
                  <a:srgbClr val="FF0000"/>
                </a:solidFill>
                <a:latin typeface="Verdana" panose="020B0604030504040204" pitchFamily="34" charset="0"/>
                <a:ea typeface="ＭＳ Ｐゴシック" panose="020B0600070205080204" pitchFamily="34" charset="-128"/>
              </a:rPr>
              <a:t>Cross selling </a:t>
            </a:r>
            <a:r>
              <a:rPr lang="en-US" altLang="ja-JP" sz="2000" dirty="0">
                <a:solidFill>
                  <a:srgbClr val="000000"/>
                </a:solidFill>
                <a:latin typeface="Verdana" panose="020B0604030504040204" pitchFamily="34" charset="0"/>
                <a:ea typeface="ＭＳ Ｐゴシック" panose="020B0600070205080204" pitchFamily="34" charset="-128"/>
              </a:rPr>
              <a:t>– suggesting merchandise related to the original purchase </a:t>
            </a:r>
          </a:p>
          <a:p>
            <a:pPr marL="280988" indent="-280988" algn="l" eaLnBrk="1" hangingPunct="1">
              <a:spcAft>
                <a:spcPct val="40000"/>
              </a:spcAft>
              <a:buClr>
                <a:srgbClr val="008000"/>
              </a:buClr>
              <a:buFontTx/>
              <a:buChar char="•"/>
            </a:pPr>
            <a:r>
              <a:rPr lang="en-US" altLang="ja-JP" sz="2000" dirty="0">
                <a:solidFill>
                  <a:srgbClr val="000000"/>
                </a:solidFill>
                <a:latin typeface="Verdana" panose="020B0604030504040204" pitchFamily="34" charset="0"/>
                <a:ea typeface="ＭＳ Ｐゴシック" panose="020B0600070205080204" pitchFamily="34" charset="-128"/>
              </a:rPr>
              <a:t>Easiest and most effective suggestion selling method</a:t>
            </a:r>
          </a:p>
          <a:p>
            <a:pPr marL="280988" indent="-280988" algn="l" eaLnBrk="1" hangingPunct="1">
              <a:spcAft>
                <a:spcPct val="40000"/>
              </a:spcAft>
              <a:buClr>
                <a:srgbClr val="008000"/>
              </a:buClr>
              <a:buFontTx/>
              <a:buChar char="•"/>
            </a:pPr>
            <a:r>
              <a:rPr lang="en-US" altLang="ja-JP" sz="2000" dirty="0">
                <a:solidFill>
                  <a:srgbClr val="000000"/>
                </a:solidFill>
                <a:latin typeface="Verdana" panose="020B0604030504040204" pitchFamily="34" charset="0"/>
                <a:ea typeface="ＭＳ Ｐゴシック" panose="020B0600070205080204" pitchFamily="34" charset="-128"/>
              </a:rPr>
              <a:t>Example  </a:t>
            </a:r>
          </a:p>
          <a:p>
            <a:pPr marL="738188" lvl="1" indent="-280988" algn="l" eaLnBrk="1" hangingPunct="1">
              <a:spcAft>
                <a:spcPct val="40000"/>
              </a:spcAft>
              <a:buClr>
                <a:srgbClr val="008000"/>
              </a:buClr>
              <a:buFontTx/>
              <a:buChar char="•"/>
            </a:pPr>
            <a:r>
              <a:rPr lang="en-US" altLang="ja-JP" sz="2000" dirty="0">
                <a:solidFill>
                  <a:srgbClr val="000000"/>
                </a:solidFill>
                <a:latin typeface="Verdana" panose="020B0604030504040204" pitchFamily="34" charset="0"/>
                <a:ea typeface="ＭＳ Ｐゴシック" panose="020B0600070205080204" pitchFamily="34" charset="-128"/>
              </a:rPr>
              <a:t>“Can I get you some black socks to go with those shoes?</a:t>
            </a:r>
          </a:p>
          <a:p>
            <a:pPr marL="738188" lvl="1" indent="-280988" algn="l" eaLnBrk="1" hangingPunct="1">
              <a:spcAft>
                <a:spcPct val="40000"/>
              </a:spcAft>
              <a:buClr>
                <a:srgbClr val="008000"/>
              </a:buClr>
              <a:buFontTx/>
              <a:buChar char="•"/>
            </a:pPr>
            <a:r>
              <a:rPr lang="en-US" altLang="ja-JP" sz="2000" dirty="0">
                <a:solidFill>
                  <a:srgbClr val="000000"/>
                </a:solidFill>
                <a:latin typeface="Verdana" panose="020B0604030504040204" pitchFamily="34" charset="0"/>
                <a:ea typeface="ＭＳ Ｐゴシック" panose="020B0600070205080204" pitchFamily="34" charset="-128"/>
              </a:rPr>
              <a:t>“We have some bright colored tees that can easily been seen on the greens”.</a:t>
            </a:r>
            <a:endParaRPr lang="en-US" altLang="ja-JP" sz="1600" dirty="0">
              <a:solidFill>
                <a:srgbClr val="000000"/>
              </a:solidFill>
              <a:latin typeface="Verdana" panose="020B0604030504040204" pitchFamily="34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751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751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1751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1751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1751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5107" grpId="0" build="p" autoUpdateAnimBg="0" advAuto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>
            <a:extLst>
              <a:ext uri="{FF2B5EF4-FFF2-40B4-BE49-F238E27FC236}">
                <a16:creationId xmlns:a16="http://schemas.microsoft.com/office/drawing/2014/main" id="{AEB309B9-00A5-412D-A65A-0E952B6DD05A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</p:txBody>
      </p:sp>
      <p:pic>
        <p:nvPicPr>
          <p:cNvPr id="12291" name="Picture 2" descr="http://myretailstories.files.wordpress.com/2013/05/up-selling.jpg">
            <a:extLst>
              <a:ext uri="{FF2B5EF4-FFF2-40B4-BE49-F238E27FC236}">
                <a16:creationId xmlns:a16="http://schemas.microsoft.com/office/drawing/2014/main" id="{42CB9007-EAC8-459C-9DB6-AFC13305FDD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2200" y="609600"/>
            <a:ext cx="3810000" cy="5849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107" name="Rectangle 3">
            <a:extLst>
              <a:ext uri="{FF2B5EF4-FFF2-40B4-BE49-F238E27FC236}">
                <a16:creationId xmlns:a16="http://schemas.microsoft.com/office/drawing/2014/main" id="{10CB3F5A-2ED1-4B43-BF10-2C568627AF30}"/>
              </a:ext>
            </a:extLst>
          </p:cNvPr>
          <p:cNvSpPr>
            <a:spLocks noChangeArrowheads="1"/>
          </p:cNvSpPr>
          <p:nvPr>
            <p:ph type="subTitle" idx="1"/>
          </p:nvPr>
        </p:nvSpPr>
        <p:spPr bwMode="auto">
          <a:xfrm>
            <a:off x="1143000" y="1447800"/>
            <a:ext cx="7467600" cy="28194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280988" indent="-280988" algn="l" eaLnBrk="1" hangingPunct="1">
              <a:spcAft>
                <a:spcPct val="40000"/>
              </a:spcAft>
              <a:buClr>
                <a:srgbClr val="008000"/>
              </a:buClr>
              <a:buFontTx/>
              <a:buChar char="•"/>
            </a:pPr>
            <a:r>
              <a:rPr lang="en-US" altLang="ja-JP" sz="2000" b="1" dirty="0">
                <a:solidFill>
                  <a:srgbClr val="FF0000"/>
                </a:solidFill>
                <a:latin typeface="Verdana" panose="020B0604030504040204" pitchFamily="34" charset="0"/>
                <a:ea typeface="ＭＳ Ｐゴシック" panose="020B0600070205080204" pitchFamily="34" charset="-128"/>
              </a:rPr>
              <a:t>up-selling – </a:t>
            </a:r>
            <a:r>
              <a:rPr lang="en-US" altLang="ja-JP" sz="2000" dirty="0">
                <a:solidFill>
                  <a:srgbClr val="000000"/>
                </a:solidFill>
                <a:latin typeface="Verdana" panose="020B0604030504040204" pitchFamily="34" charset="0"/>
                <a:ea typeface="ＭＳ Ｐゴシック" panose="020B0600070205080204" pitchFamily="34" charset="-128"/>
              </a:rPr>
              <a:t>salesman gets customer to purchase more expensive items, upgrades, add </a:t>
            </a:r>
            <a:r>
              <a:rPr lang="en-US" altLang="ja-JP" sz="2000" dirty="0" err="1">
                <a:solidFill>
                  <a:srgbClr val="000000"/>
                </a:solidFill>
                <a:latin typeface="Verdana" panose="020B0604030504040204" pitchFamily="34" charset="0"/>
                <a:ea typeface="ＭＳ Ｐゴシック" panose="020B0600070205080204" pitchFamily="34" charset="-128"/>
              </a:rPr>
              <a:t>ons</a:t>
            </a:r>
            <a:r>
              <a:rPr lang="en-US" altLang="ja-JP" sz="2000" dirty="0">
                <a:solidFill>
                  <a:srgbClr val="000000"/>
                </a:solidFill>
                <a:latin typeface="Verdana" panose="020B0604030504040204" pitchFamily="34" charset="0"/>
                <a:ea typeface="ＭＳ Ｐゴシック" panose="020B0600070205080204" pitchFamily="34" charset="-128"/>
              </a:rPr>
              <a:t> or larger quantities to increase sales</a:t>
            </a:r>
          </a:p>
          <a:p>
            <a:pPr marL="280988" indent="-280988" algn="l" eaLnBrk="1" hangingPunct="1">
              <a:spcAft>
                <a:spcPct val="40000"/>
              </a:spcAft>
              <a:buClr>
                <a:srgbClr val="008000"/>
              </a:buClr>
              <a:buFontTx/>
              <a:buChar char="•"/>
            </a:pPr>
            <a:r>
              <a:rPr lang="en-US" altLang="ja-JP" sz="2000" dirty="0">
                <a:solidFill>
                  <a:srgbClr val="000000"/>
                </a:solidFill>
                <a:latin typeface="Verdana" panose="020B0604030504040204" pitchFamily="34" charset="0"/>
                <a:ea typeface="ＭＳ Ｐゴシック" panose="020B0600070205080204" pitchFamily="34" charset="-128"/>
              </a:rPr>
              <a:t>In business-to-business, larger quantities may qualify the buyer for discounts, flexible payment terms, or reduced delivery charges</a:t>
            </a:r>
          </a:p>
          <a:p>
            <a:pPr marL="280988" indent="-280988" algn="l" eaLnBrk="1" hangingPunct="1">
              <a:spcAft>
                <a:spcPct val="40000"/>
              </a:spcAft>
              <a:buClr>
                <a:srgbClr val="008000"/>
              </a:buClr>
              <a:buFontTx/>
              <a:buChar char="•"/>
            </a:pPr>
            <a:r>
              <a:rPr lang="en-US" altLang="en-US" sz="2000" dirty="0">
                <a:solidFill>
                  <a:srgbClr val="000000"/>
                </a:solidFill>
                <a:latin typeface="Verdana" panose="020B0604030504040204" pitchFamily="34" charset="0"/>
                <a:ea typeface="ＭＳ Ｐゴシック" panose="020B0600070205080204" pitchFamily="34" charset="-128"/>
              </a:rPr>
              <a:t>Example:  </a:t>
            </a:r>
          </a:p>
          <a:p>
            <a:pPr marL="738188" lvl="1" indent="-280988" algn="l" eaLnBrk="1" hangingPunct="1">
              <a:spcAft>
                <a:spcPts val="600"/>
              </a:spcAft>
              <a:buClr>
                <a:srgbClr val="008000"/>
              </a:buClr>
              <a:buFont typeface="Arial" panose="020B0604020202020204" pitchFamily="34" charset="0"/>
              <a:buChar char="•"/>
            </a:pPr>
            <a:r>
              <a:rPr lang="en-US" altLang="en-US" sz="2000" dirty="0">
                <a:solidFill>
                  <a:srgbClr val="000000"/>
                </a:solidFill>
                <a:latin typeface="Verdana" panose="020B0604030504040204" pitchFamily="34" charset="0"/>
                <a:ea typeface="ＭＳ Ｐゴシック" panose="020B0600070205080204" pitchFamily="34" charset="-128"/>
              </a:rPr>
              <a:t>Bulk purchasing – buy 20 for $5 per item or buy 30 for $4 per item</a:t>
            </a:r>
          </a:p>
          <a:p>
            <a:pPr marL="738188" lvl="1" indent="-280988" algn="l" eaLnBrk="1" hangingPunct="1">
              <a:spcAft>
                <a:spcPts val="600"/>
              </a:spcAft>
              <a:buClr>
                <a:srgbClr val="008000"/>
              </a:buClr>
              <a:buFont typeface="Arial" panose="020B0604020202020204" pitchFamily="34" charset="0"/>
              <a:buChar char="•"/>
            </a:pPr>
            <a:r>
              <a:rPr lang="en-US" altLang="en-US" sz="2000" dirty="0">
                <a:solidFill>
                  <a:srgbClr val="000000"/>
                </a:solidFill>
                <a:latin typeface="Verdana" panose="020B0604030504040204" pitchFamily="34" charset="0"/>
                <a:ea typeface="ＭＳ Ｐゴシック" panose="020B0600070205080204" pitchFamily="34" charset="-128"/>
              </a:rPr>
              <a:t>If you purchase 40 today instead of 30, your delivery charges will be free</a:t>
            </a:r>
          </a:p>
          <a:p>
            <a:pPr marL="738188" lvl="1" indent="-280988" algn="l" eaLnBrk="1" hangingPunct="1">
              <a:spcAft>
                <a:spcPts val="600"/>
              </a:spcAft>
              <a:buClr>
                <a:srgbClr val="008000"/>
              </a:buClr>
              <a:buFont typeface="Arial" panose="020B0604020202020204" pitchFamily="34" charset="0"/>
              <a:buChar char="•"/>
            </a:pPr>
            <a:r>
              <a:rPr lang="en-US" altLang="en-US" sz="2000" dirty="0">
                <a:solidFill>
                  <a:srgbClr val="000000"/>
                </a:solidFill>
                <a:latin typeface="Verdana" panose="020B0604030504040204" pitchFamily="34" charset="0"/>
                <a:ea typeface="ＭＳ Ｐゴシック" panose="020B0600070205080204" pitchFamily="34" charset="-128"/>
              </a:rPr>
              <a:t>For $1.00 you can get a super size meal</a:t>
            </a:r>
          </a:p>
        </p:txBody>
      </p:sp>
      <p:sp>
        <p:nvSpPr>
          <p:cNvPr id="13316" name="AutoShape 5" descr="data:image/jpeg;base64,/9j/4AAQSkZJRgABAQAAAQABAAD/2wCEAAkGBhQSERQUEhQUFBQUFBcUFBAVFBcVFhQUFRUVFRQUFBUXHCYfFxkjGRcUHy8gIycpLS0sFR4xNTAqNSYrLCkBCQoKDgwOGg8PGi0kHyQ2LS8vLC8wLCstKSksLCw0LC01Ki0sLCwsMiwsLCwsLSwsLC0sLCwsKSwsKSwsLCwsLP/AABEIALQA8AMBIgACEQEDEQH/xAAcAAABBQEBAQAAAAAAAAAAAAAAAwQFBgcBAgj/xABOEAABAwIDBAYGBwQHAw0AAAABAAIDBBEGEiEFMUFREyIyYXGBBxSRobHBIzNCYnKC8FKSstEVJDVDY3Ois9LhFyU0NkRFU3SDhKO0wv/EABoBAAIDAQEAAAAAAAAAAAAAAAAEAgMFAQb/xAA0EQABAwIDBQcEAgEFAAAAAAABAAIDBBESITEFE0FRcSIyYYGhscEjkdHwM0LhFDRSkvH/2gAMAwEAAhEDEQA/ANxQheXPAQhekJD1tqRn2i1ouqxIxxLQRcartinZeF59YbzUZNI5zM17aXsuQG8ftWVPtVjR9LPOx4K4Qnin1RWBu9JtriW3sFD1dK91nEjKLG2tynsR+j8iqa7aB7O4d1UmRZXKmA5dUPQ1LnN1PkpGkku3Xfr8VpQVjJpHRtGiqcwt1S6F4kksFGnal3ZRz1TMsgjYXu0CgBc2ClUJpFUHNY8k6zKEE7Z2Y26LrhZdQi6FeooQhCEIQhcuhC6hcuuoQhCEIQhCEIQhCEIQhCEIQuEqD21tAt0G86DxU1IdFRsRVBEjfxt/iC4cguhT+zHXbr3e9IS0Bec2bqgmzbckpSuyh1uSXoz1PavFmaSNzntOuvmtB7LZ8rIYfo/JIdJaO3P+aWZ9V5FNn9geJ+Sg0a9VNoufNOZpPox3gBe6k9T2JrU7meCcVPYHl8FENzHVRtp1XjZ+4/rmlaKrNy0cCfiktnnf5fNeKPtlXRyuiLyzI2C49mIuul66rcQQBd3IKL2bE4EF4IcTcg71IsdeU+CTm+s8x8kzJWySsEbuV78VGOMNdfwXutdq2yXmnyWPfb3JrW9sL1Xu3Dz+KUje5pYRwUsANgpFtWdL8SB7U7Ci5DYN8QpNm5eh2XM+WMl5vmk5GgaL0oLFG3XQCJkQYZp35GF5sxthdz3nkBw71OlVnGWETXCICQR9GXHVua+YN7xbctCXFgODVLvvh7Oq91O3ZPW4qWPo7hgknkcfs3Ayxji4n4qu4uxnVQVpggyEER5WlmYlzxuBJ4khS9XgcvrIanpQBEIxkyXv0Y55tL+CqmLv7ai/zKX+NiTmdIG55Z+iXlLwOWfonU+L9qwDPNAAwby6I28y06K44TxYytjJAySMsHx3va+4tPFpU3LEHNLXAEOBBB3EHQgrJ8ASiGvmA+rayYOP3Y3XB9wUiXwyNBdcHmpdqNwF7grWrozLK9j0Mu2JpZJ5XshYRljZawzXLWgHq6AamxJulqaWXZe0I4OldJTy5bNcdzXuyA23NcHctCLqYqb2dh7J4/4XRNxtlzWnoQhOJhCEIQhCEIQheJdxVBxOOuPxD4q/yblQMXDUrh0XQp6Lc7w+YTihPVPj8k2hdfN3j+ScUG5365rxUo7JWpJ3SusP0Z803f2B4n5Jy3WM+fxTZ3Y8z8kN49UM1812bc3w+ZTiq7ITebc3w+ZS9Xub+uSDq3zQdW+a5Q7nfrmk6Tt+1dpZLNcf1xThvYB7goONifGw9FFxsT4pvB9YfE/Ncm+s8/5LsP1nmfmuVH1nn/JT/t5fKl/byRVfWLtf2h4fzRP9Z5j5LlWOuuN1b0/CBq3onU29vipSPcFEzHrNHepZm5b+xx9A9UhLwXpCFy62FSurH8e1XR7VElr9H0D8t7XyWda/C9lr91wqieLetteyrkjxi11mVV6VpZWlkFPlkdoHB5lIvxawMFypHAGDnxsllqAWumYYww9psbu0XcidNO7vV8QoNgJcHSOvbyUREb4nG6yvD21XbImmhqmPyPILZGi4JbcBzbkXBHLUWXtjn7V2jHKyNzYISy73fssdnsSNMxdpa+4rT5Ig4WcARyIB9xXWsAFgLAbgNAoimNg3F2Rnb/KjuT3b5L2hCE4mEIQhCEIQhCFx+5UTGDd6vbtyo+L0IUhs89UHmwH2tTyg+0s4wXi3o3dBOepciOQ/Z39Rx5cjwWjUJ6x8F5CqiLC4FbErC0G69M7DhyP8k3PZ805j3Seaa8PMfNUs4/vBRbqV6kOjfD5lOKw9Vqau4JzVdlv64IcO03zXDqE1voU9/uvJMeCe/wB1+uaJBp1C7Jw6pKE/SHxPzXmp7aIfrPP+aKvt/rkgd/y+UDveS7L9Z5j5LtR9YPJeXH6TzHyXmplDXlziA0alx3AC1yUAZjp+EDh0Xds7RZA3pZDZrBc8yeDR3k6KY2XVdLDHJa2eNj7cszQ63vWOYyxKauSzLiFmjB+0eLyPgOS13YI/q8Q5RRi3gxq29k4gwsP7dcraXcxMc7vH0CkCqD6RNo1NLLDNFK8RO6roweqXMOax/E24/KVflA422R6xRytAu5o6Rn4ma2HiLjzWnO0ujOHVY0oJabKIx9icxUkToHlrpyHNcNCIw3OT72j8yjdt4iqoIqakY9zqqVjXSSusXAyOs1gvoDfS/CyruGGvramkhfrHTt1/A1xfr4ktb4BT3pAgfT10FZlLowWZiODmON234XadO9IGR72mQHLIflKl7nAvGmQ/KNrbM2hQxesCrdLlI6RhzEAEgbnXBF+4b08xDiySTZcVTC4xPdI1rsp3EZg9oJ4XC8YyxzTTUb4oX53ygNy5SMguCS6436bkw2nsSSLYjGuaQ4SiZ7eLWvJAvyIBbdScbFwjNxbnfNdJtcMOVldNg1b37Pjkc4ueYS4vO8usdVBejDbE07Z+mkdJlMeXNbS4fe3sCZ7GxzAzZ7YusZ2xmIQhpJc83DbHdY3HvR6H+zU+MXwerGyh0kYB4Z/ZTD7uZY8FoyEIWgmkIQhCEIQhCFx25UjF7dCruVTsXN0KELHJx13fiPxKuWDsbdCRHUEmPc2TeWcs3NvvHeqjVttK/wDEV5Xna3NxaV7WCFk0ADuK3anma4uc0gtIuHA3BHceKQ+yfEfArKdgYolpT1TmYd8Tt3i39k+Cv+xsUwVDbB2R+n0TiAePZO53ks8Mt6LMmonwm+oyzUq7gndR2G+XwTQ7gndT2G+XwUX95qTdqEzTwj6Ifrimid3+i/XNck4dV2Th1SEXbHivVaOt5Lw3tDxHyTPEe3oafWR3WtpGNXHy4eJsu/3C61pc8AJ1NKGEucQA3Uk6ADTUlUDFGJjUvLIriG+p3GTvP3eQTHbmJJKt1j1I76RD4uPEpCliTMcdzcrcpaLd2fJr7JtVQWat22S20TByY0exoWKbUbZvktvomWYByAHsWzQts53l8rP24co/P4ThVvF1ZWxiP1KISXzh5sDl7OQi5HN3sVkKpGPcR1NHLC6It6J4OZpYDdzTcjMd12kewpydwawkkjovLyEBtylPR5hJ9I18kwAkks0NuCWsGupHEm2n3QrdPA17S14DmnQtcAQR3g71TseYvkpmQerubeUF9y0O+jAGXQ8y73Fe63GL27KZUtLemflYNBbpM1ndXwDjZVMkjjBjHAXUGuYy7OSn6XDVLG7OyCJrt4cGC4PMX3eSkZGAgggEEWIOoIPAhUR+KqxlDDII3TTz5nAsicWxxg9UlrBvOlr954Jvtas2rSwiolmhc27c0WUEtzaWIygb9NCjfsaMmnnojetAyCudLhymifnjgja79oMFx4cvJOaPZsUV+ijZHffkaG3tuvYaqo7YxjL/AEZFVRZWPe9rXAjMB2g6wPeFHf03tWenE8QYyNrLk2bmkyg53hp4aGwHJG+jabNHjkEbxg0HitIJUVsPE8FWXiBxdkALrtLbZr23+BVb2BierrKN5h6P1mORrSXCzHMIvmtwO8eSrHo79a6R/q3R5bxdNn35Mzuz32ze5cNT2mYRkf3/ANXDNm22hWwoXAupxMIQhCEIKqWLG9Uq2qr4qb1ShCxnaA+mf4/IJJONrD6Z3l8E3Xnaz+Qr3VB/A3oPZC6uISieUzs/F1TFYB+do+zJ1h5HeParJD6TwWgSQHT7TH3/ANLhp7VQ2tvoPZ/IKWpcJ1cmrKeUjmW5R/rsuiMvOQukp4Kc5yAD0VsHpDg/Yl9jf95E3pOjDC1kLyebnNaPddV0YBrCbdG0Ot2TLGHfu3uuTYCrW/8AZ3H8Lmu+BUzTPOrSldzRHVw/7L3tDHVRJo0iIfcHW/eOqgXSFxJcSSd5JuT4nilKvZ8kRtLG+M/faW38LjVN1Aiy0oo42jsAeSdwuUjTOURE9SVK9XRuVhTvaLLtae8D3ra6bsrHAMwA+8z+ILY6fctikGbj0+V5nbhzYOvwlVVvSNsvpaF5Au6IiUeWjv8ASSrSmm1J42RPdMQI8pDyd2UixHneyakaHMIK848AtIKy7CbTX1ULZBdlPSGM94s5gP8A8nuUKHyvbHQcW1Tx+Z2WPd3HpD5rSMGz7PMkgomuDsoz3DxdoOls3eVLMwrTCo9YEY6XMX57ntEWJteyz20xewEOHj0y/CUEJc0WPVVb0gbalpRT09O8wsLLGQb8rbMAvwAGpt3KKxdsSGKmzurJamYloY10oc3f1nNZrYWvxVt2tWUVXP6lM1zpWk26rhlOXMcsg3aJSn9HtExrm9DmzCxLnOc4DQ6EnTdwVj4nSF1iCNNdPJTdGXk2sfhU3aP9g0/+d/8AqRXTDY/5ri/8ufg5O34UpjAKcx3ia7OGZnaOuTe978Sn1Ns9kcQiYLRtblDbns8r+atihc11zyAU2RlpueVlQ/RB2Kn8UXweo/0WbSiikmbI9rC8RhgcbZiC4WHfdwWh7Hw9BShwgZkz2zak3y3tvPeUxkwLRmXpeis/Nn6rnAZgc18t7b1WKd7Qy1rtv6qIicA23C/qrAF1cC6n0yhCEIQhV3E7eqVYlBYkb1ChCxbbTfpneATJSO322m/L8yo8C+g1PL3Lz1YLSle42ab0zCvUURcQ1oJJNg0C5J5AcVoGHfRW5wD6txYN/Qttm/O77PgLnvCsOBcFtpWCSUA1DhqT/dg/Yb38z8lbk7TUIAxSfZZFdtZxJZAbDnz6KN2fsSnpW/RRsjAFy+wvYby551t5qu7X9KNNES2IOnI4ts1n7x3+IBUX6WNvOBZTMJDXN6SS32tSGNPdoT7E6wFgiD1dk8zRI+QZmtcLtY29gA3cTpvKtdK4v3UNhbUpZlPG2EVNSSb6Dn1KptTi8u2gKwRgEW+jLrjRhZ2rDnfcrNT+mA369NpzZL8i35pPa9O1m3acNaGj6PqgADsuG4able67DVNMCJIIzfjkAd+82x96pijmu7C/jy1TVTNSgR7yO4LRbM5Dl4plh/FMG0GvaxruqBnjkaCLOvbiQ7cUw256NKacExjoH8CzsHxZu9lk/wAO4OZRSyuie4skDR0btS0tJOjuI14+1WEJ0R7xlpgLrKdOIZSaZxAWA7dw5NRvyzN0PZkbqx/gefcdUjRvW8bT2VHURujlaHNcNQeHIg8COaxna+wXUdQ6J2o7TH/tsO4+O8HvBWVUUu5dibp7L0mz9oCpGB+Th6p5Ri5YOckY9sjQtigGiyHZnbi4/Sx/xtWvxbgtCk0KzdtntsHgV7Wd+lOum6PouitBmY7p7736nJZaIqZ6Vv8AoQ/zmfBytqh9Jy83N3CojD+15KWgfMKSNgZGzJObXnzPscxHW431Xv8A5SaiVjfV6bpJACZSGyPa3U2a0N13W1J4pxtD+wG/5Uf8YUl6MoQKBhA1c95ceZzED3BKsx4mxtdYWuqW4rhoPBM4ttN/pgw+rw5rn+sWPSfV3vf3Jxt/G721Hq1HF00w7V75Wm1yLAi9hvNwAoOH/rCfxH/YhReyqOc7SqI46j1eUvl6xFy/6TNlF+Ys7wCjvXi4HFxHBRxuGQ5lWrZOOZm1LaeuhEL32DHtva50bmuToTpcHelsRY0kjqW0tLEJJja5ebNBcMwAAI4akkiyrm3sOP6aIVW0GGXQRAxuLtXC1g0aXda11J4j2LS1VaWx1Doasb25TYlrbgg6Wda2oPBSxy4S2/Ecr9OqlifYj8XS8ON6mCoZDXwsjEhAbJGdBc2BNyQRffusryFltbtiv2bNG2aYTsdqGk5i5oNiLkBzXa6b/Nak1MU7y64JOXNWxOJuD6rqEITSuQhCEIQobEDeofBTKituN6h8EIWK4kb9MPA/FS/o22UJq0OcLthaZbfeuGs95v5KNxW20jfzfL/irP6IJB0s44mNhHgHEH+ILKlaHVTbr00Mhbs1xHj72WpWXUIWqvMrM/SzsN2eOpaLsy9HIQOyQSWuPcbkeQ5pLBfpEjghbBUBwDNGStGYZSbgOG/S+8XWnSxBwIcAQRYgi4IO8EHeqntP0ZUkpJaHwn/DIy/uuBHsSEkEjZDJEdeC2YayGSAQVANhoQqrtnbUMu1qeaKRpYOizSatDbFwN81raLUqerZILsc145tcHD2hYvt/B/q9ZFTNkzdLls9zcuXO8s1sTfcldqYFrKMGVtnNbqZIXHM0c7aOsl45pIy4lt887cE5PSwTNjDZLZWF+I9FtIXVm+AMdySSCnqHZi4Ho5T2rgXyO53F7HuWjhaUUrZW4mrCqaZ9O/A9dVO9Jezg6nZLbrRPAv8AdfoR7cp8lcVWvSHOG0L7/acxo8S4H4Ark4BjddToXFtQwjmFRNjt+kh/zWfxArXYtwWS7B1mg75W/Ala3HuCppO6VpbbP1W9PlelGYg2Aysi6KQuDcwddhANxfmDzUmq1iXGjaOWNj43ObIL9IHAAdaztDy0PmmJC0N7ei8+8tA7WiezYYjdRikLn9GGhua4zWabjW1vcnOxNjMpYWwxlxa0kguIJ6xudwCj8VYtZRNjLml5kJAaCBo0Ak68NWjzXqpxWxlCKzKS1zWkMuLkuOXLfde9/YoYog48wPRcuwHxHsmdfsekp6sVs0zo3ucQA5wDCclrAWvuF969bdwfS1uWUktc5otMwgZmkXbcOBB081C4jxFTz0UE9RTyOY+VwYwSZSC1rhmuN4NjomGPNstdSQwMhka3JBI2Qi7A0s6rM3F1iEs+SMB2QI146lUucwA6W1Vi2Xgmkoiah73PLBm6WQjKzhmAaN/ebr3tHDVHtL6ZjzmHV6aEgXLdwNxYkc96gKHbnSbKlh6KVvRUv1rm2Y/rAdQ8d6ZYQxiKWk6NsT5pDI55a24DWmwu51jyPBR3kWTbDCRfzUcbMm2yKtezvR1BHKJZHyzvabt6VwIBG42tr5lWsBVzCeNY67M0NMcjAHFhOYFt7Xa6wuL24DerInIRHhvHomIw212oQhCuViEIQhCFHbYb1CpFMtqDqFCFi+L22cPxH4f8F4wZtz1WrZI7sHqSfgdx8jY+SdYyZr+b+arICx612GUOGq9VstgkpSx2huF9JNeCAQbg6gjiO5ellOBcfiENgqSejGkcu/Jya77nI8N3hqUc4cAWkEEXDgbgg7iCN4WjDM2VtwsCqpH0z8LtOB5rwa1gk6Mvb0hbmEdxmLbkXA4i4KWuqB6RMLVNRNHNTtzZI8pAcGvBD3Ou29uY3FV2Hbu1abRwnIH/AIkRkH79vmqn1RY4hzTbmmY9niaMOjkF+IPBS2PNNq0Vv8H/AOwQtGqJGta4vIDQCXE7g0b791lh22sQVE88UsrA2WPKGWYW3yvzN6p39Y8FNy0m1dodWQPZGd4eBDH5t7R9hS0VSA5+FpN0/PQkxxB7w0NGZv48FDYMgL9oQZBoJM/gxtyfdp5rdAq5hHBjKJpN88rhZ8lrWG/KwcB8fcrEXWTVJCYmWdqVnbSqm1Et2aDLqulZb6SMQCWdtOw3bESXkbjIRbL+UX83HkpLGnpFawOhpHZpDcOmHZZwIYftO79w71mcD+tc896UrKoH6bfNaWyqBzTv5BbkPlXPDzf6xTD/ABL/AOly1hm5ZVhjWpg/Ef4StWbuTdL3SldtH6zenyV1Uv0p7L6SkEgGsLwfyP6rvflPkromu06ETQyRO3SMc0nfa4te3dv8lfKzGwtWE9uJpCy2N/8ASc9LETpHSEP7pA1wv7ej9ii5trufQQ0YvnbUO6vG1hkb++8j8i0PCeCG0D5JDL0hczLcsyBovmJvmO+w5bk2pPR/Gaz1pswcwSmXoQwEZic1s4edzjfcs408hAPE69MvwlN08jxOvRRnpIoBBQ0kQ3RvDfEiJ1z5m580tjX+x6bwp/8AZKx4vwr69GxnSdHkeXXyZ73aW2tmHNetqYUbPRspnPIyNjDZAPtRtDQct9x10vx3q98LiX2GosFa6M3dbiFD/wDcP/tvmj0UQgUb3Aaumdc88oaAu7M9H8kcU0TqouZLH0bW5XZY+tmzBhfbhuFt+9TWFMO+pQmLP0nXL82XLvtpbMeXNdjjfja4i1hZda12JpI0CpmC2Bu2KkDQXnFv/UC05VfZGDfV6yWqMubpOkPR9Hly53Zu3mN7eAU1DtyB7srZonO3ZRIwknuAOqsp2mNpDssypRDCLFPkJOSdrRdxDRzJA+K8uq2C13NF93WGvhrqmLhXJZCELqEJrtAdQp0kKwdUoQsgxozf3OHxVSV2xtFo/wDXFUkLG2iO0CvVbEd9Jw8fgIUxsPFVRSfVP6u8xO6zD5cPEKHQs1r3NN2lbb42yNwvFwtR2Z6W4jYVETmHi5hzt9hs4e9WGmx7RPtadovwcHNPncLDUJ1tfK3WxWVJsancbi4/fG61XFFNTVc0Mza2nYIt93Ak2eHC3WCnp8c0TN9Qw9zbu+AWGIXRXFpJDRc9Vx2yWPa1r3khumn4Wr7R9LUDdIY5JDzdaNvvu73Kj7dxvU1V2vfkjP8AdR9Vp7nHe7zKgEKiSqlkyJTUGz6eE3a3Pmc0L3FvC8L1HvCWT6vuDxeoh/P/AAFam3csuwQL1EX4X/wlaiF6Ok/jXj9s/wC4HQe5XVRfSXiRscXQMfIycljwWZm9S5v12/BXpU30pRD1IusM3SxjNYXtc6XU6m+6NlhTXwGyjdmYmjm2ZLBne+aOle6QuDjxtfO7tHrNTLA+LYKOjcJSS50zi2Ngu62Vmp4AeKmdnwt/oMusLmlfd1hc6u3lNvRVsuJ1PLI5jXOMpZmc0Os0NacovuFyUmMeNljnZUDFibY52Vmw/i2CsDuiJDm6ujcLOAO48iPBNNr+kGmp5DGS6R7TZzY25rHkSSBfuVVwjEI9szsZ1WjpgGjcBcEAdw+SV2VtiFtRKdnUUk79Q6Z0pAsXXLhcGwJ7wSpiocWi5ANyOJ05BSEri399lath45p6p/RsLmycGPbYm2+xBIKo+38ZNfXxSRTTCBhj6RoL2g5XnP8AR3sdO7VeKV8p23EZ2NjkL2lzGG4AMTrXN9TbenmLoWjbFMA0AEwXAAsbyG9wqnyvezXQ2Vbnuc3oVI4wrpq6mi9RZJJFIXmRwGUnIQGsIcQbXzHyCh8XYIgo6RkjXuM2ZrTdws8ntZW8Lb9OC1RkQaLNAA5AWHsCzo4ZnrtoSOq2yNgYXdHwDmtdlYxpG646xPFWzw3zIu45eAVksd/En0SVc81OxY3zy5XMeS1zhmdLkztY0a3Ljz13XSW39inJs27gJssMYprdc9YOc466AcdOBWkN2bFlYzo2ZYyDG3KCGECwLRwI5pU0jC8PLW5wMofYZg3fYHeArDTXGZ4AfZSMN9fBKoQhOJhCTqB1SlF5kGhQhZfjSG4f4H4LPGLXMTbMLzoFXdmYLAO6/edUnVU5msAVq7Prm0odiF7qnQ0T3bmnxOgT+HDzzvPsWk0WExxCl4MOtHBQZQRN1zU5dsTv7tm+vustiwr3Epy3Cn3fitVZsdo4JUbNbyTIgjGjR9kg6rndq8/crJzhX7vuSUmGPurXjs1vJJu2S08FLdM/4j7KAqJRo8/crGpcOW4FM5diEbifMLaZdgtPBR9ThZp4Kt1LE7VqYZtCpZo8+efusckoHjhfwSGUg66LUK3CXIKDnw0QdW3HglH7Oae4bLRh23IMpGg9Mkv6PZc1Q0cmP+AC1UKj4Qw22GXpW5gS0tLN41INxxG5XgJunjdGzC5Z+0KhlRLjZpYLqhsXbBNZTOia4Ndma5pO67TextwUyhXOaHAtKzyARYqibGwpXMgmgllYYnQOjiYDcNe4ggk5b2tm571MYHw7JRwOjlLSTIXjISRYtaOIHJWNCqZA1hBHBQbGG2PJU3ZWDpY9oy1L3MMcnSWaCc1n2tcWt71G7PwfX0Ur/VJIjHJbV++zb5cwtvGY7ua0RC5/pmcL8/uublqoFHgaqbXR1UsschDg+Q9ZpvlLSGi1rC4tu3J1jLBc1RUR1FO9rXsDRZxIsWuLmuaQD7DyV1Qj/TMwlvPPzRuW2so3YEE7IGtqXh8tzmcN1rmw0A4dyr2F8JVNPVPllla5jg8Boe9xu51xo4WGiuaFMxNNr8FLADbwXAuoQrVNCEIQhC4UIQhNKinad4XYKZo4IQhCctavSEIQhCEIQhCEIQhFkIQheHxgplPRt5IQhCVpYQNydoQhCEIQhCEIQhCEIQhCEIQhCEIQhCEIQhCEIQhC/9k=">
            <a:extLst>
              <a:ext uri="{FF2B5EF4-FFF2-40B4-BE49-F238E27FC236}">
                <a16:creationId xmlns:a16="http://schemas.microsoft.com/office/drawing/2014/main" id="{337E79AB-849B-44E3-9D8B-15B1F5F41595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63500" y="-1571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3317" name="AutoShape 9" descr="data:image/jpeg;base64,/9j/4AAQSkZJRgABAQAAAQABAAD/2wCEAAkGBhQSEBUUEhQWFRUUGRQaFxUYFRQXFBUYFxUWGBYYFRUYHSYeGBkjHBUVHy8gIycpLCwtFh8xNTAqNSYrLCkBCQoKDgwOGg8PGiwkHyQpMiosLC0sLC8vKiksLCwpKikpLCwpLCwpLCwpLCwsLCwsLCwpLCwtLCwsLCwsKSwsLP/AABEIAOEA4QMBIgACEQEDEQH/xAAcAAABBQEBAQAAAAAAAAAAAAAAAgQFBgcBAwj/xABDEAACAQIDBAYGCAQGAQUAAAABAgADEQQSIQUGMUETIlFhcZEygaGxwdEHFBUjQlJTk2Jy4fAzgpKisvEkFjRDY3P/xAAbAQACAwEBAQAAAAAAAAAAAAAABQMEBgIBB//EADMRAAIBAwIEBAUDAwUAAAAAAAABAgMEERIhEzFBUQUiYXEygaHB8CORsQYU8RUzNNHh/9oADAMBAAIRAxEAPwDHvtuv+vV/cf5w+26/69X9x/nGGaGaeaUeYQ/+26/69X9x/nD7br/r1f3H+cYZoZoaUGEP/tuv+vV/cf5w+26/69X9x/nGGaGaGmIYQ/8Atuv+vV/cf5w+26/69X9x/nGF4XhpXYNKH/25X/Xq/uP8452Zi8VXrU6VOvUzVGCreq4FybC5vIgC8nNzdiVcVjqNGiwSoWzK5BsuQF8xtrplnkkksnqjHJccf9Gm06WFq4hsVm6Jc5ppVqsxUelY6DQaygjbVf8AXq/uP859abPwDIlquVgRZrXynt0PIgkTEti/QfUr4quKrmhRp1aiUzlDPUAY5WUEgBLW175To11h8XZncoRz5RpuLuFjtoAVXxNSjQP4jUdncA2ORL8NDq2krm+VOvgsdWwy4mtUFJgAxdwTdQ2ovx1n0ru/sMYKhTohsy00VQxAUnLxJA4cb+uZD9Iv0a47F7VxFahQz0mNE5s9Nc33aBstyCbEG8KVVSm1LocyhFckZd9tYj9ar+4/znftqv8Ar1f3H+c+stkbs4WjR6Knh6SJazLkXrcjm/MZ8m7aoZMTWULkAqVLIQQVGY2BB14SzTlCaykc6UXTczcXaO0aRqpiTTp3IBepVJYg2Ngt9PlKntHGYmjVek9armpsyn7x+Kmx59159JfRvghh9nUKZ45EJ8XGY+1pUd2Nx6GL2hjsTiaS1UbEVVpKx6hCsQ7W4NroPAyrG5jmTfQkdFJ4wYmdt4j9ar+4/wA5z7br/r1f3H+cuX0zbp0sFjl6BVSnWphxTHBCCVaw7DYH1mZ/aXUotZSI9KH323X/AF6v7j/OH23X/Xq/uP8AOMTOXnulBpQ/+26/69X9x/nD7br/AK9X9x/nGGaGaGlBhD/7br/r1f3H+cPtuv8Ar1f3H+cYZoZoaUGlD/7br/r1f3H+cUNt1/1qv7j/ADkcDFCGlBpRtHS+P+ownneEVaI9voLNMfxGLwhCNhoEIQgATogJ20AJjdvdLEY6oaeGTOyqWNyFAHIXOlydAOci3pZSQwIIJBB0IIOo8Zvn0DUaQwLOv+I1RhU7brbIPDKR6yZUvpK+j6q+2mXDqoXFAVsx0RCTlqkn+bXT8wkEa61Si+h248hvuT9F9Q4ihVxVNXw7rmstRSASoZBUA1sb8BN7p7Iw5Zawo0xUpghXCKGUWtluBwtpaVDdnY1XB4enRqsj5BZGQMoIB0uD+LU+yWynjLKRFVS7k5PVyLUqGywPExOZDfkPdG9Gr1r9o/v2TwwO1M1lKg8RyFo7wiDO1hYA2txvKuriOLzlnEoaMpo98TUGUE9sZbPrMXIP5jf+/LyncboLflN/VPHD1bOe8g+yeVar4izz6/I9hDyMk6rWv4j4Sub47h4XaNMmtTy1VBy1ksKgsOBP4l7m9VpO417Few2989awtTY/wn3GXITmptR5EOORD7OXIiL2W07AP+ovZ1NKeiAKoDWA0A6xPtJJ9cY4eqbE8wLDxP8AZkhhUVhl63G3DTui2MnJl6pFI8MdsajijevRpVbqV66KTl7AxFxqb6GUbZ/0E4IV6jValR0zno6YIUKulld/SY8tLcu2acOojHs4d/ZIvGY9cNhqld9RTUta+rMdFQd7MQvrlynWqQxFPdlRqMsswjbH0ZF9r18LhDajSKEu5JFMOoYISB1muSAOJnpvn9FtLAYI1/rLM+ZVVSgVXvxtqTpa813drYvQUb1iDXqs1Su/5qr6sB3L6IHYJlX0m08TtDbf1KkL9FlSmpNlAKh3qMeV76nsUCMKVxOrUwn5VzCcFCO/MzAick5vPujicBVFPE08hbVWBzI47UYaH3i8hDGK3WSuchCEAFLFCJWKEANkhCEVisxeEIRoNAnZyKEABZrWwvohw2JwtKquIrKaqK18tNkBI6wtodDcceUr+6/0cLjMKKy4nK5Lgp0ZOVl4Am99RY8OBl6+i2pVoCtga4s9EipTN9Gpvocv8OYD/V3Slc1sReh7rmWKcFndcxl9GVKps7aWIwFYg51WojC+VsvMDvU8P4D2S/70AZadY/8AxNYnsSrlU+TCmfUZH4/c761jsPikrLSahmBGUs1QE+jxFhqw9cl9tYXKhpuQwqKw4W5W5+MXVZuWJ91uT04JS0nlVYGiTzQgju5H1R2zk2y63Eh8LirjI3MEE9vKGGZluxazDnKEi8qbwOcDibVSOGv9ZaaNYEEgd5MpmLq5aqONM1r+IlmwleytbXqn3Tyk9LIrunlKSHWPGZb9oIPvErmG2gOlIPYPZJWntRTTObUaWt6oyxOyqDfeUiVccrmzfzD4zqbVTzLng4ox0Jxmn7j7a2JvSTt+Ajmjib4Zr8lb3GVn6yXA7Bp7dZN1a+TC1O5G7hwhTrPVn0PatDRFR9SLwle4t33vJbZq3YG5079JWtlBlp5irAMdCQbW5Sx7Lta/l4ysvLJNomuYpRbRK9OMxFr9sjt5MGlUUg1/u6gqhRwYoGC5hzALAgdqiP6NG2pjTbJvkAFy1x6uOvrtGfFapy3FkEnNI8MKBcFvEk92plH+jrZZqYjEbTqDr4qo/RX5UQ2h/wAwC+pe+XqpsXPSdXe2dGQ25BgQfXqZzC4dadqagBUAUAcAq6ADuAEhhKVOm48nIllpcs9iifTni6I2aiVBeq9UGj2rl/xG/lym3iw7J8+sJ9NYz6PqW0a719oFnJGWjRVyq0aYvYEr6bknMTwB01sJg2/2waWDx9WhRqdIiZeOrKSASjEaErwvHtrOLioopyTzkrkIQls5FLFCJWKEANkhCEVisxeEIRoNAnQZyEALz9Fm3+ixRosepiLKOwVB6BHjqvrE1nEsFqK5F2TMA3A2YDMveNAfEd0+csPUKsGU2KkEHsI1E+gjjRXw9OtqOmRWI7CR1h5384svocpIu2ry8Mkqe0SvWB07u2OMfjeny2YC2tz36e+V3DYn0lHERxsOvnqlT2G3mIoaYyUUm32PfDYjJUswDaG1xzv3x/jq4ZQ9guoBtw1GnH+9Yx2xTsFYfmt56fGIqXFFr8LqfJv6ziawSw8zUj0xr3o/yG/q5yRwu0CFVuRt69JBVsaAmUc9JK4HC2oop42XifDhImTzitPmPTpsrlORsV8CfhqI7bE5AW04fAyLXEq2U81LKfM/08412vjuqQOY94M5QcLU0v3PTZ+M4dnxlio7QIQBlBvqQeHt9UrO71GydK4/lB7tM0e0sXnq2uSJ0lp3Oa8IzeMcif8A/UgAswuOw6+Ua4fa4VtBa97Aa2jfH7Lp5OkVjmAvY6+cjdm1LnXhy+M9nKUmkyGnQpODcS50doiovAg9txEtUBcnkBYerj7ZH4ZwbgRmLq5UH0jc+ueSk2U426y2tiaw9S2Z21twBOndOfWMoLk25+Pd640xuItZBy1Pe3IRqcT0zhF4LxOup5mS56HkaWdzm8O8AweCq4t+Kg9Gp/FUbRB5m/gDPlvFV2dyzEszEkk8SSbk+ZM0n6bN6umxCYOmfu8L6VuDVSNf9IIHiTMxM0VpR4dP1Yuqy1SZyEIS2RClihErFCAGyQhCKxWYvCEI0GgQhCADvZT2rUz2OvvE007QqAZQ7ZRewvceocpldA2YHvE0yof78YvvehpfAoxkppo9U2rUDE31OnDlJfdzaP36X0vmHry3Erk9cLiCjqw5EHyixof3FpGUHpW5dt49sfdsNL9U/wCkiTux0w70Fz3csqlhc2vYaaTMtp7RzM3Z2Sw7s47q5b8OE8lDqZmcHGGnqK3hoihiGRQQoIKg/lYXHxHqlio1gVUg8Le0SB33bMtKpzsyse3mPjPHYu0CaY8P6SCUOpZi3KmmN02nZm1t1m98kdmYT6y5UmwC3J8SLSnYmsRVfxMvG4xtReodM7WB7lH9TPXTxuT1KmI5Q521V6NQvDkPDuM7sCj1cxHpe7tkVvNjc7qPE8ZI7Gx4yBeekiaPN+F7kntescgpICzvyA1tzOkirlDkIsRxHhxlq2IhL3Nh299u+UnCYo1cRUY/mPmSbw05jkgoz8zh0W5a8EwVCxOigk+oSCxW8S0VLk5qjaqtzbuzeEXvXtUUMIAPSqtlA5kDU/CUFqhJJY3J4ySMOrLdjbcebb5E7V3urMPw8+R58Y3pbw119B8t/wAoAkYDOrO0uppf7SjFYUUUzfPGtUxbsxzNZQWNrnTnbnrIFo/25UzYioR+Y+w2kexmlprEV7HzK6adabXdnIQhOysKWKESsUIAbJCEIrFZi8IQjQaBCEIAKWaVRe9ND2qp9gmaCaJspr4ekf4B7NJRvV5UzQ+Ay/UkvQ9WibzrRJMVM2iE10zLYceXf3GSW7uOs4BGoHDnoOcYCe2FrBXDEcL6+Pb2z3O2GLbyx1vXDmT+1ceHWmrjq9Il/DgdZc6GzsNkKJRSncaEA5ge3NrztM12tiwaNxyZTp/ekuuE2mrKhB4gHz1kcovBn6sHHZ7Gc7Rb795et3a+TBovMi58TrKVtxM2OdeTN5A2J95kthtqqXReCAgG3Ze3yklSOYpHecrcd1dnV69RqiIcg0BOgNuNr8fVFbIxYFVAT6RA/pL7szFK4I4ALYDTh3TJGrZMaFvolR/IXt7JHGDkexrOScWbRsuoFRmPAAk+X9JlGztpZFBP4yT36m8sR3kVcLU612dSqjlqLE+2UgJa2t7AD/qexxjBPZ2FSrJvoyR2ztc12QkWFNSqjxOp8eEjs05eAnmTVW9CNGOiJ7LPRZ5LOYyplpO35UY+wz2Ky8EteWmm5dkZziHu7HtJPmbzwMWzRBmkXI+SSeW36nIQhPTkUsUIlYoQA2SEIRWKzF4QhGg0CEIQA6svu7r3wqdxYe2/xlCWXjcuzUcp/UsfWF+Uq3azTHXgstNz8iReecfvhlIzAlRe3XGl+zOvyng2AfkMw7UIfzy8PKJ8G4hOJ4QgIThlhClb+/74x3htplLaCw4crCNBOqmsOZDVo05LM0dxjCpWNQXF1tY69btuOVo1Wgw4Ecb8/lLTvLsfD4NUpFqz4llR7BAKIViQST3WPlIunsyob2pv1QCeqRYHgTfgDJ5RnHCaE9KFnXTlB4XLfYmdnb2CjfqkkjwF/XK7iSHrNVI6zEnuF+wcOyTqblYnpERqZTpDYMSMoJW9mK3se4jWOcHu5h2NfNicww4U1Oipk5SzlCOva+UjW3bPI0aj5IOLYUN85+pWRPfC4J6jBURmJ4BQSfIectGyNgrT2i+HqZHZA/R5h921TKGpZh2EHhOmnV+oMH+7rpi1V8gKZRWTKVW3BbmdwtnL4iS48WjT2pxysJp9N+REpurUAqNXZMOtLJnNQ+jnHUFlvqZCJY6g3E0XH0VqvtZHqLTRfql3a7ZOhWmxaw1I0I8Zn4IOoNweHEaX42MLikqaWD3wu/qXMpa2um2PudCxlt+plwtTvAHmw/rHwkPvfUthrfmZfZcyO3Wai9xj4lPTa1JehRSZydM5NAfLQhCEAFLFCJWKEANkhCEVisxeEIRoNAhCEAOrLhuHU1cfxUz7TeU8Szbk1bVXH8KnyYfOQXCzTYx8MlpuYfnQ0BdnuOtlJUJe4166tn1A1Hpc5FNq9JubFb9tw+Uk89Rae5r9YulQqx061wQOwMNDbTjaPcPiazgBwr2N8zBWuLrojrrm1JuTyiVRRtIuUN3uQNQ9Y+J984YVPSPiffOTloZRewoRazzEUDOTp7rDL/hWXamGFNtMZh06jcqqdh9ngbHgZIBelqW4fWdmOLf/AGUmIPrGYeUrO6m0MJhGXFV8TlZQ9qCqzVGvpa492nKe2A37pBKdapTq9NSOL6OmiqUZcQxIV2JuttL+EbUmtKlPmYW9pSdR06Kbisvlyb6fuWPG7SWmyVS6hscNm9GpOudGvUqEclC2F+d7RtgcHRp4/HYd6udaiV3qoquDTXOKmS5FmOV76dspGN22aq4MdHlfDUche4OY5gQFHEDSOsfvfiatQ1AaVEtmuadIdIwZAnXdr5tAPKezuIZ36HlHwq4cNlzyn9mPt4sFVbaLnMpauyPScHKvRlB0RDHhYKNe0GSW1N66F3pu4qOo2eXamM6vVpVs1QKw0NqelybXlHZybFmZsqogzMWsqCwAvwHHhErYCwsB2DT3Sn/c6ZOS6j3/AEh1adOFR40rp/39iyYrfACvXqYfD26cOHOIYVA5Zgb9GvBQBYC8iau1C6EMqZ2cuXVQvEaKqjRVjDNOqZFOtKfMZW3htGg045b9RwDK7vtW6lNe0sfIAfGT6Sq77VPvEHYnvJ+AEks1mqiv47PTZyXfC+pWjOQhHZ86CEIQAUsUIlYoQA2SEIRWKzF4QhGg0CEIQA6JO7ot/wCRbtVvYL/CQQkru1iMmKpEfmt5gj4yOqswa9C1aS01oP1LrU4zyViDcEg9o0PmI8xNMEZl4cxzQnke48j6o0YRAfRYtNDrZuzzWfKNObN2DT2y4YbZ9KkuiqABqzW9pPujfYuA6KkB+JtW8TwHq+MpG+O3mxFboU1p0zYAfjbgSe4HQeEgjCVxPSnsuoovbxp4Xsl3Lzj9h06y3UBWtoy2sfG2hEp1fDlGKsLEHUR7uTjKlJuhqEFHvl19Buwdx7O2S+9eCunTDitg38p5+r3GGl0qnDznsWLW4nHCqrH2KvedBiYAyfPcbrB7UaZZgqgknQDtlx2Xu0iAGoA7c+ajwEY7qbOsDVI1NwnhzPwkX9IG8bIRh6ZtcZqhHGx4J5ayHEq1ThwE1/eaNly+5ca+waNRdUC9jLofURKXtbZhoVMrag6qfzDu7xzEa7kbWq0XGZj0L6FTc2P5l7NZet4NkfWaDID1h1qbD8LjUefAzlx4NTQ3lFe2u61KKlJPD7lBM6sa4PEFgQws6mzDvH/RHqjpZPKLi8M0VGrGrFTj1PenKVvdUviWHYFH+0S6UpQdvVs2IqH+I+zT4S9YLzt+gg/qOeKMY92RsIQjYwwQhCAClihErFCAGyQhCKxWYvCEI0GgQhCAHRHezKmWrTPYy/8AIRoIuk1iD2ETxrKO4PEk/U0oVSrXHgRyI7COyPNm4JKlVSNADdkPEW/KeYv6x7ZHs1wD2gHzk7uxQsGfvCjwGpmbreVM+hTninqHu8e1DQwtRx6VrL/M1wPL4TPdjYbTOeJ4eHb65PfSBiszUaAPElj2a9RT/wAjG1TBmmAttLaEaq3eCOMkorhUPWX8C6zpqrcOcuUeXuCVCDcaEajxGol8oVFrUhcdWotiO4ixHwlAEtm6uIvRK/kbTwOo+Mq11tqXQaXscwyVPoyjPTb0qbFSe0fhPrE9sPQLuqjixA8473wodHi6dTlWXKf5k4ewrHe6uFzVSx/APadPdfyk9SS0611RHb3H6Ly91+ItVMrTS3BUXXwUa+y8x3EYhsTiWc3vUYn1X09lh6po++eO6PB1bcXsg/zGx/2gzPth0tWbs0HrnditFOVTuJHDj3EafzJlRYWHAS+bt4/pKAvxXqn1WI9koQMsO52KtVZDwcXHiv8AQ+yVq0dUTRXdPVS26EJvlhPq+P6QaJXGY9l72f22PriVlh+kjAZ8IKg1NJxf+Vuq3tySq7LrZqYPMaHxH9iWU+JRjP5MX+F1dFWVF+6+5IUpmuJqZnY9pJ8zNExT2pOexG/4mZuxjCwW0mUP6kqZcI+4iEIRiZMIQhABSxQiVihADZIQhFYrMXhCEaDQIQhADoil4xIijA9RoGDe9Kme1V90uOyEy0EHcT5m/wApRdiVM2Hp+BHkSJoNLQKOQA9gmavNpY9TbOpqoQ9iibZrdJtCoeVIBR6hb3kxzQxbJoLFTxUi6n1cj3iRmBqZ2qVDxdyfMk/GPLyeoseXtsW/DoLg5fXceikj+gcjfkY6H+V/gfOSe7RZKzIwILLwPaDf5yAkpsTHstVFJupNrHW1xbS/D1SvNZiy1Wi9DRIb94XPhC440mVu+xup/wCQ8o73RT/xw/6hv6gLD23jra2H6TD1U/MjeeW49oE7sPD9HhqSc1Rb+JFz75X1p0NPXJn8yjJro1/BV/pKxNlo0xzLN5WA95kFsqnakO+5+U9/pCr5sWFH4EQeskn4j2TtJbKB2Ae6MktNvGPfcm8MWu4nN9Nj0Bj/AGPiMlem38QB8DoffI8RSNaV2so0c1qi0aLtXBirh6tP86MB42NvaBMq3fqemp7j8D8JrNCrmCt2gHzAMy36t0WOrU+QZwPC+Yeyc2bzCcPmZik+HdQl64/c9tu1MuGqHtFvM2mfmXXeyrbD2/MwHvPylKMdWaxTKPj9TVc6eyEwhCXDPhCEIAKWKESsUIAbJCEIrFZi8IQjQaBCEIAdEJydgBc91DmpKP4yPaD8ZftoV8tGo35Uc/7TaZ1uXU5djr7f+pd94qtsJWP8JHnYRDdxzXSNPRqZto+xUtlpakvfc/35R1eeWGWyKOwD3RcJvMmaW2jppRXoKE9sNUyup7CD5GeKzokWCaXI0Qf37p2+nZPKg91U9oB8wJ6KYsxuZ2ps2ZbvFUFTaFS/DpFHfZbDS/hJj6iG/wAOordgbqN5NofOV9qmfGu3bUqH2m0lLx7W2UY+hP4TBuMprue1bCOnpqR4jQ+B4HziRHKufqx1NjUUAX00Uk28xGoMqjuMm08l/wBi1s2Hpk/lA8tPhKRvLRy7Tv8AnCt5oQfastu7dS+GTuLD/cT8ZXt9B/52HPbTH/J5Fa7VZLumZuv5a8X2kiqb51OrTH8x9wlVk/vhUvWUflUe03lfJmhtlppoR+Kz13U364/Y5CEJOLQhCEAFLFCJWKEANkhCEVisxeEIRoNAhCEACEIQAsu5b/ekd6nyP9ZpW8+xyaJoI4as70qeSxFmZ1GhOhAvYnSZbuhc4lVAuWsAO3rDSavvDtPF06BcJkcVUTP0YzdKRk429MLwPI68dYtuIrjJsb0Jy4Kin3IWtuuyNlzqR0lCmrC+VxWBKuvdYcJ6UN11cLauLtUemF6J/TpgMwvfhYjXnPb7Rx1wtRC7BiB0iBnV6N6lyT+JM5N25HmLRps6piiKbUkLA1nKHICGrOgDi54myjQ9hMiahnkaKE67j8aO0N2ixCCqvS5aTsmVuqtQoAQ3ByOlQkaelxNrTm1t2amHF3KnrVBxsCECEMpJ6wYVAQBroYqltDEhFYIBZqdLpMgzsaZUpTZra2Kr42F72E9ahxlZFpshcL02UFUut3HS5STpZra/huQJy1FrkSKpW1JuSx8i2bF2YKlCiwfV8q2ynRsqk6+BnsNjMFBYhLgHraZQagQFu7UnwjHZDVadJFtY0rOQQDlNgtz3WtHTviKdFiFIWmrcVU2y/eag8bHU+RlGMYOW6YlrympPDRm6bptT2jTw5Y3rcC1J0IzuV9Ek5hpcMpIII53tYKW47MfTNstNv8Gr0nXd061L0lF6Z1OliDIXZtXG1MQhFEI+FIWnTSmqrTZi1a2TtNmc3nqK+Iw1Qr1qdRmpPqBnJQk0yD4s3DjGlXTndFrw/jOl+nJL0JCpu+RSVDUXpCcRURQCyutK6kh+AJ6JyNDfuhU3TIqNTWqrFGZH6rDIwpPUGh9IEIwBB5az2q/WyBSWiOkVHz2pqHpLVdrop4IGvoo11Nuc8qu08ZYYgoFGbMWFNFDMQ1ImovEixdNdNTIUoLoW4TuOkl/70J/dnZmXCozuAr2b0SSM5YAaf/mxJkZvxsZQcNXNUafdqmRjnYEsetwAs3OS+7+JxHQBmpKEOQU1yLkyi5p5RxOpbXicx7ZHb6YHFValECmzUqeZ6jZV6r6qcx5aDhw7JBTjFVXhdGLKsp8Zamvi+5kO8tXNiX7rDyAkVHO0auaq7drMfbGsewWIpCG4nrqyl6sIQhOyAIQhABSxQiVihADZIQhFYrMXhCEaDQIQhAAhCEAJndLGijjKFQi4R1YjmbEGwPbpNf2j9IFGpQp1BSLdHVpVLZhY1lV1Bfn6TITb8mkxHZrWqp/MPfLK2BOa6HQkXW/YRy5ytWeGhha0+IuWcFxxm9WenVUKyGrTpI1mLLmpkrmuxLHNTspJNzrckT33f3vXDURTNNnKs7BrgWZsouO/IHH+YStWncsXcWWcmvjaUnDS11/gsY3qp9H0fQnJcPfN1+l6bpc1vRt+Hhe2l571N8EqVWqVKbZmSrT6opFejZs1O6MMuZdQeRFud71dUnSsOLM5dnQX+S/bG2iA1OqoOXjlsikjgQQvVsddLWnrjNsBaJdsxqU6VYDhkbMtQ3a+t7u1+3ThM/r7drU6VqbDq2AGVTz8JHVt5MW6lSwswIIyINCNeXfI6VGpnOVjIlvIwhPDWe2CybL3ypZ3dKdTPVZKlQNkKqww9SjZPzqS5brDutONt9DiaNc09KKJ90Mop56YJXIBbLTzWYr3t3Sr7Iw5XNcWvbs5SQKHslmvOWovWFCnwcyW+H9S2VN6aYqhnRweioK4BWoj5OsAVq3JurAZicwK3HGMMRt+m2Galka59AHIRT+9L3Wp6dspy5OF9ZE7R/xW7jbyAHwjcGQ8WWC7CzorDx9exoO7W3h0VPqX6FAg9G5dVNmLDXL1uF+Uit+9uqK9RChzVMPRJNxZTSqVHJN9TcW498g8JtapTXIhABN721voOMitpYW2FrYirULVnOWxNzZuJv3XUQoanN5f5yFl3Z6J8RLZbv8AkotQ3iIpjEx2ZQIQhAAhCEAFLFCJWKEANkhCEVisxeEIRoNAhCEACEIQA9aPEeIl1ocvVCEqXPQc+FfFL5DpZ6LOQiw1wwx8gsTwhCW6IqveQzMRyhCXVyM8+b9j0pyZ2by9XvEISvX+Ev2PxIn8R6b/AMze8zynYRd0NND4UKjLeP8A9u/+T/kJyElo/wC5H3PL/wD4tT2+zKS/GJhCOj50EIQgAQhCAClihCEANkhCEVis/9k=">
            <a:extLst>
              <a:ext uri="{FF2B5EF4-FFF2-40B4-BE49-F238E27FC236}">
                <a16:creationId xmlns:a16="http://schemas.microsoft.com/office/drawing/2014/main" id="{69E66B75-0597-4493-879E-76CD2552DA13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215900" y="-47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3318" name="AutoShape 11" descr="data:image/jpeg;base64,/9j/4AAQSkZJRgABAQAAAQABAAD/2wCEAAkGBhQQEBQUEhQUFRQWFRUVFBIUFRUUFRIVFRUXFhQUFBUYHCYgFxojGRQWHy8gJCcpLCwsFR8xNTAqNSYrLCkBCQoKDgwOGg8PGi0kHyQ0Ki0sLywpKSkyLSwsKjUpLSopLCwsLCwsLCwqLCwpLyosLi0sLC0sLCwsLSwsLCwsKf/AABEIATIApQMBIgACEQEDEQH/xAAcAAABBAMBAAAAAAAAAAAAAAAABAUGBwEDCAL/xABLEAABAwICBQcHCAgEBgMAAAABAAIDBBESIQUGMUFRBxMiYXGBkTJScqGxs8EUIzRCYnOCkhYkNaKywtHwM2N04RUlRFOj8UNU0v/EABsBAAEFAQEAAAAAAAAAAAAAAAUAAgMEBgEH/8QAOREAAQMCAwQIBgEEAQUAAAAAAQACAwQREiExBVFhcRMyQYGRobHBBiIz0eHwUhRCorJiFSM0coL/2gAMAwEAAhEDEQA/ALxQhCSSEIQkkhCEJJIQtccwdsIPYVicut0bX600uFrhdstt0JnGkng5+BFk5wTh4uPDgoYqhkps1Ocwt1W1CForKjA2427h1qZzg0XKaBc2W9CR0NdjuCMx60sXGPDxiCRBBsUJBUaXjY/ATnv4Bb62XCwnZsF+F0yMgBeMr3IF1Tq6h0dms1U0TA7NykWJYY8EXBuDsKbdLOJs0HLeBv4X6lt0RJ83g3ty7iSQVO2cGTB+3TCz5cSXoQhWFGhCEJJIQhCSSELD3AC5yA2lNM+skbTYAnr2BRSTMi65sntY53VCd1qqSQx1hc2Nh12yTJonTJfI/EThJyB3G/q4J/TY5WzNOFdewxmxUVoqssOf+4T/AEtcHAX8f72LFZoxsmex3nD48UzPifA+zthOR3H/AHQoCajdnm3erBwTaZFPdZQh4uMnbj8CmyGV0brHIhKYal7RnY7uxKZacStB2G2R+ClkaJzjiycOzemAlmTtFvgnDhf1JDPJjcTuGzr61ppo3AZ5bj2LLpLDqHFP6Z0jBiFkgwA5Ipqnmrud5JG7aLe1EWnedeGwtJzzcRYBo8o29SZKl753YGbB4DrUl0RQMijGAbRdx3k9ajppJJDgabNHj3KSRjGNu7U/uaNJvsGjr9g/3SOhZd7e263aVObR1ErTC7CL77EeIUc771GegsmsHyInmu8knL+7JZotvRLuJ9gTcWk2A27k4z1IhYGjbb+yVJTOsTI/QepXHjINCUSVTWmxOfYV6iqGv8kg9ih9fXEmwuXO2W2lSXQ9BzUfS8o5u6uruVinqnzPsBkmyRBjbk5pehCEQVdCEISSTdp6pwQOPGw8Tn6lC5LYsTT2Zb92X97E+a9aVZBGznHhjTiJLt5AyA3k9Quq10fro2aqjjay0bnFvOOyJeR0LDY0XAyOfS3IPVMdLKbDRFqOM4MSnOjjhOy3Vw7U+tqCbA7P7yTNQdPdboix43JP+3cnaNpDAOsX/wBlQYSNCuSi5zTpS1OVnbtnWP6pDXzc5cOyG4cCNhvxWWC9kO+sOOXrsrssz3xht/yqrWgOuswv6Levb3rZT7CL5X/u60RREEs3DLPPggnC7Dx4cP7KiY8tNzy9k4i+i2SSXyBy3/0TVpGtxOwN7CllQ/cNwz/om6rDIyHvNiLgBoJx9VhvHHrUcznPFgpYmgFOGhw2zg1pGdulbEe2yd6GUYbHaCf6hRyh0kcRIjdZ1jYubcZb0809ULElpaNpvY7OwqzSSBpF+Pgop2G68aQeDJtGTfiVpElgkXyoYySDYkmyzWVYPk7+G4b1UdKHOc8aqQRkWCS1NQScWYF8s9ltiKnSN24zne/aTwCZdY9MinhdIRe1g1t7YnONgL9lz+ErXq5rDS1bm4pMGAdGB1sbzts07Hd2fUuNikcMQ0VvoTgx2yCk2rdOOdxuF3HyfsD+96lQUC0jrqW9CCPm273HNx+A9alOrWlDUU7XnygS13WRv8CEWo3Bo6O9+1D6mN/1CE6oQhEFTQmXXDTL6SjkmiYHyNwhrTcglzw25AzNr37k9KNcodS2PR8rnGwBjvv+u0bEx5IaSFJEAZGg7wqjqKSavl56ukL3bGxtyawX8kWyaOod5S/S2iA6mwxNwuj+cjDRYhzbbOsi/fZRWu1re7oxDA3zssZ79je7NPeoulC/FE43Iu9hJzIJ6Qz22OfeUDqW1Ab0xPVzstO1thl2KxdVNYWVVPFIGm9gx9hk17bYh7HDqcEvirDci987YSTfhs3Kvqatdoqr5yxNLO751oz5t23EB4kDeLjgpVJUNfIJGEFjziDmm4cDvHr9iglGICRnVPlvBVSWnDXZaHT7KV0wtx715x4TfrHxK16PuWAnuKSaWqMGEDeTls2BSSOwRgjsQ9rcT8KcYiHEk9R9W5a62XAbnhktWhZsbHAjY4jbfZwPekeslxDlxb7be1NcT0QI1Oac1l5cB5LdRvJYXn6xyHUNhTdpyTNtusjvsndsWCFjDtAA9WfxUd0qSZDYZAhuXHba3WoZAWgNViAB0l+aKVsh8kOPWNniU4U5fezrgW47+GXetb5zCGja62fV2JTE/GcW/K/BVwAbb1JI4nOwstdRkLk2Sakd0cRzve3Ze3wXjSc5sRbP+qYtcNbRSxcxCQZyALjMwjzvSI2DrvwvbZFjcGtSjjc+wA1TPrBVfLa2OnbnHEcUpG8jyhfqyb2uctuldUYZblo5t3Fvkk9bP6WW3VnQ3yWAvkykf0pCfqNGYB7Myf8AZRSr1plNQ+SNxDSbBhzaWjIXbx396e0yTykU7rBgtfefz7Ik1p6sZyCetF/KaeeKOZvPQukYwuzJaHODbh21tr3s64V46P0cyBmCMWF79ZPEqldXdbmSzwtkbgeZIxcZtJLwB1jv8VeYRWkD8zI2zvVBdplwLQcllCEK+hKFDeVw/wDKZvSh961TJQvlf/ZM3pw+9auHRTQfVbzC56CV0FY6GRsjPKabjgeIPURl3pIFsCjIDhYrWwhW3RyxVlPe2JjxZzTuO9p4EH4FML6ap0YSYrzU18RYbks4k28k/aGR3hRvVvWJ1JJ50brY2fzN4OHrVn6M0jHOzHG4OG/i08HDcVlKgTbNeSBijO/T8Hj2pr2mPUXal2r2v1JUMaDIInjLBM4N3bn7CPDsW/T8tzFYixLrEHK1hmDwUb0nqdTzm+Hm3edHYX7W7D6kz/oTVQ/R6jLhidGfAXapW19JUDN2A7iMvFVWU8Ifia63A/dWhq3EBCSPOdfuP/pKKxgxNG252HjtB7lVzNJ6Yp/JBI34WRSBx3nIE3Wx+vWlB5VOLjO5p5B7CAr+GN7A1j2nvChOz5HPLmuab8VaVUQMJPXnwyUao8YkeS07XG5HlXJwkcVC6zlBr5AA6BuW4RSi/wC8kcWtlePIiIzvlE92f4iVyenMh6wtzU0Wz5WNNyM+KmNXUEuN74ichvz2AJX/AMVjpIyKiRjXXORIxX6m7XcFAHy6VqCCeeHA2bCBfh5K2UXJzK84p5GtB2hvTee/YO3NVS2mgzllHdmVYfTsw2keByzWzTmvRlOCka65NucIu4m+XNsHtOfUFv1a1RMbhPUZyeU1h6WA+c873ezt2P8AorV+GlHzbelve7pPPfuHULJl1m1zZCDHAQ+Te4Ztj7/rO6tg38FTdWvqj/T0bbA6nt79w/eCc0gjo4RkkOvOn8I+TsPSP+KfNG0M7TtPVbioOiSQuJJJJJJJOZJO0lAWmpKZtNEIx38SrbYxG2ycNX/pdP8Afw+9auoAuXtX/pdP9/D7xq6iCthZza3Wb3oQhCcgyFC+V/8AZMvpw+8apooXyvfsqX04fetXDopqf6reYXPa9heF7CYtdCvQSqhr3wuxRvcx3Fpt3HiOopKF6C6WhwsRcIgBcWKm+jOUZwynjDvtx9E97Tke4hSSj1zpZP8A5cB4SAt9ez1qpwvQKCz7CpZcwC3l9jfyUL6KJ/BXZBpKF/kyxu7HtPxStuezPsVFBeg88ShrvhgHqy/4/lQHZYOjvJXm4HrSeWpY3yntb2vA9pVKGQ8T4rwSuN+GLay/4/lc/wCmW/u8vyreqNZKaPyp4+xpxnwbdMdfyjQtHzTHyHdfoN+J9Sru6Cr0Pw9TMzeS7y9M/NStoIxrcp50trfPUXBdgYfqMu0H0jtd42TE5el5KNxQxwtwxtAHBWsLWCzRZeQsrFllSKB5S/V76ZT/AH8PvGrqMLlzV/6XT/fw+8auoguhZnavWb3rKEITkHQoZyu/sqX04feNUzUM5Xf2VL6cPvGrh0U9P9VvMLnxjC4gAXJIAHElLBo+3lSRNPDHjP8A4w5aaL/Eb2+zNPFMzBESMnQxskxCwcHzMdbPqLo/yqvLJgH7+62Wpa4g5JG2jiIOGVznBrnACOzeiCbFznA7vNSMJznhwVEwGzBI4dj2Yh/GE2BSRuxAO3ohCSe3cn7UnQjayuhhf5BJc/O12saXFt917W7078oesMb3OoqemjhZBNYyNDQ5+AFpFg3IXN9pJsLph1U0z8jrIZ9oY7pgbSxwLXgdeEnvsp3yn6pCQf8AEabpse1pmDRe4t0agdWGwdwsDxU7XAXuLobWf+XH0hIZ2WNs/wBsoFFoGdzom808Gc/M4hgEmzNpdYEZjPrTzo3k6qp5J47xMdAWiUPkthxNxNN2g5W3qS6dl/UdB1X/AGpoWF28A2afdKUNp7aZrIjsqqGN/aY3OhPqcE4MuL37L+dlWn2xM24aANR4H7KuKbk4mFZFTzubG2Zr3RzMtIx+BuIhuYzt7brfUar6PZVw0oqZpJTUCGZuARhgIcCWuLSL4sA37SpRqvVFmitHOmydHWtijLtuEyyQi3Vge4dgUP1zaafT0j9lpYJQe5jvbdP6MNxE9n3soo6+oqZRHiw5HQakXS/WbUKnZFVOo5JTJRlvPwyYTdjmh+NhAFxhufwnYkGpVFEKWtqnwNqX07GFkT74bOJxvIG2wF+4qf6cpPks+laqTKGSjiYP8yXBIyw6/IH41V2oOs/yCZrnjFC9vNzN23Z5wG8jb1gkb00tDbO7MvS67TVFRUwSR3uQAQe3iE6aIqGf8LnqRDBzsFdHKGmNpHNSEN5onaWDE7K+4KS0mknSVGjH4Y2PnpKu4jYGsx2aWWbwuwJJVasimh0pBGcUMtKyqpje4LGOcS2+/CbC/BzTvSeCYMqNAEkAcy43OzpZAd5IHeuAC17b1TlLZCcJJ3XO9uY8Qq8rtJSVMrppiDI+xdYBouGhuwZDYtATnrNo+OnqpIo5RLYuLiGluB5e7FGQdpbbb1prUT+sUegc0wtw6WS/V76ZTffw+8aupQuWdX/plN9/D7xq6lC4EC2mfmb3rKEITkJQoXyu/sqX04feNU0UL5Xv2VL6cPvAuHRT031W8wqCpPLHY7+Fyk076ZgmDnTOuY2Sxt5tubCQA0uzLRg2jYovA4BwuSBncgXIuCL2uL7eKVHmdt5nHecLGdueJxULmYiD+6g+y1AZiPb3J80q+KzubjeDzLSZXSc5ia5rAGGwsCAW5brKOBODtKtEBha1+EkkYntIBJbc2DATkwDam9PYLCyv0zCwG/rdegrR5HdYS4yUUnSjLXPjBzA/7jLcCHXt1HiquCtbVvR1Boi1VLWMlkMVmxMLHEOc0FwaGkkndc2Geala0uNgq21XxCnLX6nTmFq1ooOb0HUQs2Uda5rN5awS4o7nqbM0dyks1VfSmjJ91RSzM78LJgoFoflAjd8tZWwvfBVvMhbGQXMJs2wuRewDbEG92X3rTpXX9r6uifTxObT0VhGx5s94whrsRzsS0Ab95VuwFxuv5j7rN/0k7rNwG5zHelWtuuUjdJsj5tjYaKY4YR5LtoL3ZbSCbcL8c088sOkqkltNC28M0QeXNjLnB7Hk+WNgyafFV1p7Sxq6qWoMYj5wglgdiAIAbtyve19m9PFTymaQc0MbMGMDQ0BjG3sGgZlwJJNuO9MLwX2ytbn9+1ERs14jjexnzC+IE27clZ2ka6OsbS0k7QYq6lLmvG1k0bWSAg8bOJHWzrVM0WgpJKr5L0GyiR8RxnCwOjve53Do5doWl2l6giEGeW0AtCA4jmgRY4CDcZG1+ASO20klxOZLjck8Sd6icW4bD9/RZW6Ginp3OOQB77bj7K2YdLwUslJRzTxEsoqmKeQOBjj5zA5jC88BGRbs4hRnSekaM0lC/wCVfrFJTxtbAxjnBzw5riHPtZp6J3qEhgGwLDmjgF0vaBYAqIbKeDjL89dFKNNS0NVX44HzHnpZHS4miNoyu0Rnbm4HbxUbrYQyR7WnEGuc0O4gEgFalgqBxubqzHAYW4cVx2Jdq/8AS6f7+H3jV1MFyzq/9Lp/v4feNXUwSCB7S6ze9ZQhCchSFCuV/wDZUnpxe8CmqhXK/wDsqT04feBcOinpvrN5hc/L0vK9Jq2MK9BegvITzq/qzLWE4AGsB6UjvJHUPOPUPUmSyshYXyGwCuFwYLuTUFnANtgpfpDk1mYzFE9spG1lsDj6NyQezJRJzSDYggjIg5EEbQQo6ashqQTC6/7u1XY5I5Rlmi6FgIVpWELBWbrCS4VhYT7oHVCarGJtmR7Ocfexttwja72daeKvkxka28crXu81zSy/Ybn1odLtOlif0b3gH917AqrqmNrsJOahJXkpRWUb4XlkjS1zci07R/t1pO5Xg4OFxopCbi4XgIKCgpKlIlugPpdP9/D7xq6oC5X0B9Lp/v4feNXVAXQs1tLrNQhCE5C0KF8r37Kk9OL3gU0UN5WIS/Rr2i1zJFa+VzjyF9xKa42F1PT/AFW8wue16WHCxsciDYg7QeBWU0LYQlKtHULp5WRs8p7g0cBfeeoC57lcEQhoKXM4Yo23Lt5O823ucd28myhvJpoy75JyMmjAw/adm4jsFh+Ja+U7TGKRlO09FgEj+t7r4B3Nz/GFm6uN2069lE02a3Nx8ye4ZDiVUr5v7R2eqmOr+tkNbiEeJr25mN4AdhvYOFiQRnxyvmmTlB1bDm/KYx0m/wCKB9Zu5/aMgersUC0NWupp45mk4mOBI3OacnMPaLhXex7ZYwRZzHtv6TXj4gqhtCnGx6tstMSWHf5j3H4UTBNTFr3j93KillLtO6MNLUyQm9mm7CfrRuzY72g9bSkC2ccjZGB7dDmFoY5BI0OboUJ61T0AaycNN+bb0pCOG5oPEnLxO5MqtzUzRHyalbcWfJ84/jn5I7m27yUL2xXGkp7t6zsh7nu9bKvVzdGzLUp2lkZBHclsccbczsaxrR7AEw6J19pqmXm242OJswyNDRIeAsTY8A6xKY+VDTWbKZpysJZfH5pp7wXdzVAALns3+yyHbK+HIqmiNTUuILurb1O+57N3lmml8kgYzNW7rhq4KuK7R88wXjOzFxjJ4HdwPeqkvcf3l1HrVvap6c+VUwLjeRnQk4kjY78Qz7bqCa/6H+T1XONHzc93HgJBYP8AG4P4jwTdhzPildRS6i9u7UDmMx+UUhmdC7o36acj9lGbrBKyVghahWZUu0B9Lp/v4feNXVC5V0H9Kg++i941dVBdCze0es3vQhCE5C0KE8sH7Lk+8i/jCmyhXK/+y5PvIv4wuHRT0/1W8wqPYRU2a4gTCwY8mwmtkGPO5+4OO3YdxSGSMtcWuBBBIIIsQRtBG5eCnvRxbWPjimvzhIayYZkjzJR9YWyDto6xsqOPQjF/b28OXDh4LWsNhdWJqjRinoow7LomR54YukfBtvBVVW1pnnklP13uf2Yj0R3NsO5WhrhV8zQS2yxNETfxnDb8uLwVUR7O3P8AvuQ34faSyardq84Ry6zvUBVoGdLUgnQZ9/YtgVpcnekudpcBOcTsPXgd0m+vEO5VapXycV2CrLCcpGEfib0m+oO8VLtun6ajdvb8w7tfK6J1bMcR4Zpz5U9G9CKpG1h5p/Wx+bT3OB/MoEVdOn9H/KKWaK1y9jg30gLsP5gFSNO+7esZf09Sr/D0/S0hYdWG3ccx538lS2fLZxjPbmPf2Tzqxoz5RVRMPk4sTvRb0neNrd6uYqv+TGh6U0x3ARt7+k72N8VKtadIcxRTyDaIy1vpP6DfW4IJtt7qmtbA3ss0cz+gdyjr5Lv5KodO6S+UVM0257yW+gOiz91rUmYLBag3MDd8B/YW8r0ipa2FjKdmjQB7BLZMWTpT25e5Uk1B0nzVWGE9GUYD6QzYfG4/Epbr3owTUTza7ovnW9jRZ472l3gqvilLXBzciCCDwINwropahs8TX7WyMBt1ObmPWQsNtgGkq4qxnC/MfcZdykrogTfeqOacl6WyvpDBPJEfqPc38pyPe2xWola2TDe7dDmORzC5HL0kQcde3mEs0F9Kg++i941dUhcraAP63T/fw+8auqQmhAto9ZvesoQhOQxChfK7+y5PTi/jCmihvK2P+Vy+nF7wLh0U1P8AVbzC573qS6g0mOsDt0bXP7/JHrd6lGjtU75M6XKaTrawd13H2tQvakvR0jzwt45LV3swrbym1YDKeI3s57nuANiWtAZt49M+Cjkugg9pfSu51gF3R2tNEPtM+sB5zbjsSrlDqMdcG7o4mDsJu8/xBMEM7mODmktcMw5pIIPUQuUED2UUIYbGxPA4jfPt0tmPNKiYbOeO028FiyWaHq+ZqIpL2wyNJ7Ac/VdLf+NRz5VUd3bqiKzJO17fJk77HrXmXVxxaX07m1DLXPN35xo+3EekO64Vh0zSCyYYb5cDfcfvY8ERLxaz8vTxVw3VK6x0fMV87LWaXlzR1P8AnG+p58FbmharnKaF52mNl+2wB9YKr/lOoiKuF7RnIwN7XMfa35ZAsv8ADjzFWPgd/cCO9vzexHegAd0UjX7jny0Kl2pFHzdFHxfeQ/iOX7oCb+U6rw0jGb5JW+EbXPPrDVKKSnEUbGDYxrWj8It8FAOVSovLTs4Mkdb0nNaD+4VDsYf1e12OP8i7wu4egTKp9wTvUJjGZ7LeP/oLYvEWw9ZPqyXpehVLsUrijlEzBA0d/jmhWdqDWY6MN3xuczuPSb/FbuVYqZ8mlVaSaPi1rwOtpsf4gs9tyLpKQn+JB9vQpVTbx3TVyj0fN1mPdIxru9vQd6g3xUbKsHlQpMUMUlvJeWE9T25etg8VXgOSt7Nl6ahid2gFp/8Ak5eVkIgOFz2d/il2r30un+/h941dVBcq6u/TKb7+H3rV1UFeCF1/WCyhCE5DkKG8rX7Ll9OL3jVMlDuVn9ly+lF7xq4dFNB9VvMLno7VZ+oMGGjafPe93rwj+FVg/arg1eh5ulhHmxsJ8MR9pWc2++0DWjtPoFpyflVZaxVPOVtQ7dzhaOxnQHqaEhXnncbnO85zneJusrRBnRgM/iAPAW9ldoxaFvHPxzWVshncwhzXFrhsc0kEdhC1XWUiLixVxW5qbpN1RSNc92J4c5rnHabG4J67ELxrRovnn0Zt5FUwn0cLnO921NfJnNeCVvCQH8zbfyqY2XnFU40dc8x5WJt3j8oBUMGMtWVU/KLU4q948yOJviC8/wAYVrlU1rg/FX1OY/xMNzsGFrWfyo18IMBrnPP9rSfMBU6jqgJsiHRHZ7c16ThXaClhbic3FHulYQ+M9j25Dvsm4latsrZBiabrUR4Q0AdiynzUipwV0f2sTD3tNvWAmJKdE1PNzxP82Rh7g4X9Shqo+khezeCPJNkF2kKytdafHQzfZaHj8Dg72AqpGbCrwroBJG9h2Oa5v5gR8VRzBa4O3f2jIoP8OSYqaSPcQfEW9kAPyzNO8Ee6cNWvptN/qIfetXVQXK2rH06m/wBRD71q6pC0AQ2u6wWUIQnIehQ7lZH/ACqX0oveNUxUS5U2X0XKPtRe8auO0U0H1W8wueWRYnBo+sQ3xNvird0rJzVJMR9SF9u5hA+CrTQlNesgH+a0/lOL4Kfa4zYaCfrYG/mc0fFZjav/AHamCLeR5kBaSQ2jKq2IWaF7Xlq9LTk3N0XjbhaG7kBZWFlcUim3JlL0528Wsd4OI/mCn91WvJxJarcOMTvU5p+Csm68+2621Y47wPS3shFULSFegqN03LjqZz508nvSPYrxadnaqEc7E6/F5d4ku+KOfCDbOnfuaB43+yHvGKRjd59wl9FpKSE3ie5nGxyPaNh70sGkoZT8/FY/9ynsw9roz0Hd1k0oR98LHG+h3jIrSOYDmlmlqEQyYWuxtLWPa7DhNntDgC3cbFIU760i1U5vmsib+WJg+CaFyncXRNc7tAKa03aCVdMEuKNjuLWu8QCqa0vBzdTM3hJIO7Fceoq1tXZsVHAf8to/L0fgq411hw10n2sDvzMAPrBWe2B8lRNFwP8Ai5Aqj5S12428Un1WH69S/wCoh941dUhctaps/XqX/UQ+8aupQtQELrusEIQhOVBCjPKMy+jpR1x+8apMozyiSWoH9box++D8Ex/VKmg+q3mFT2r1J+uxnzQ93g0ge1PHKDJaht50kbfAl38qT6sx3qHEjYw+sj+ixyjv/V4Rxm9jHf1WXlOPacQ3W8ruWmkzbbfYeKggWVgIWpRgLKFhCS6pLyfvtWt62SD92/wVmuVValPtXQ9eMeMblbAWG+IRaqB/4j1KF1f1O5eZXWY48GuPgCqFh+p2D+FXrXOtFJ6D/wCEqi4h5PZ8EZ+E8oak/wDr7oeM54+fut69wsu5o4kDxNl5SzQkWKpgHGWPwxC6OyOwsLty0TsgStmssmKrnP8AmOH5Th+CbEorpccsjvOe53i4n4pOmxNwRtbuATALNCs/UmS9DH1F4/fJ+KiXKJFaqa7zom+LXOHsIUk1AkvSEebK8eIafimflIh6UDuqRvgWEe0rN7OODazm78fmCUErRZhO4g+ab9TKW9bTH/Pi941dLBc/akw/rdN99F/GF0AFqGlCq/rhZQhCeh6FG+UAj5C+/nR27cY+F1JFGeUP6C88Hxn94D4prtCpYfqN5hV1q3H85Kepg9bk28pTujTD7cjvBoH8ydtWHA86ftNHgD/VMXKU/wCcpx9mU+JYPgspHntcDdf/AEWm1w8x6qHrKxdAK1aLgrKEXWUk5PGp/wBOg9P+VytsKotVXWrYD/mDarTkroxtkYO17R8Vi/iFhNQ238fcobWD5ws6UPzEv3Un8BVHxbR6J+CuHS+lIvk8w52K5iksOcZcnA7IC+ap+PaPRPwRj4XaW01Rf/j7oey39TGtqddVh+txHzS535WOd8E1p01eykkd5kE7v/GWj1uRWq+i4cCtBJ1SmoleVlYKmSOin3J3J8xKOEgPiwf0SfX9l2QnhI4eLCf5Vjk5f0KjtjPqclOuYvA0ndK31tcPisxF8m178R5j8oNWi8T141Mb+tU330X8QV8BUXqhHappHcZmepwCvQLUNFroFVuxEHgsoQhOVNCiPKo62i5jwdF71qlyiPKqy+ip+rmj4SsXDopoPqt5j1VC0+sM0LjzchbfMiwc09oIKxpbTslY9jpcF2NLQWAtvcgkkXOfYkThmgNTBHDfHgGP+Xb+clpo6ZzpMeLLcvSAgLICci4CFkLIavQC6ngLFlplhub4Qct9utb0WT2PLDiCinp2zswO0SUQ/ZHqW1jTe/V8R/RbbLFlK+oke3CdFVi2bDE4Pbe44rCdNDi0NU7hCG/nlYPYCmyydaHKiqT5z4Get7v5UPqOp3t/2CuSaeHqmgrwV7K8FTLj066B1idRiSzA7Hh2utbDfgM/KWrSet0tScL8DWBwOFrcyRsu4knfusmx60SZKFkELZemLQXb0FrGF7cINt6n+pVSDV0ov/8ANHl+MLoALlzUKdx0pRi//UR+o3+C6iCsDtKBVWRAG5ZQhC6qiFF+UyPFouoA22j96xShNGtADqaRp3huX4gVx2ilgNpGniPVcxyNsViykmtuhBE4PbsJsU2aK0HNVPDIY3PdwaNnWTsaOspjTcXW4iLcGLsSABemsVm6F5FZHAGpmbH9iMY3d7j0R61M9H8l2j4dsRkPGV7nfuiw9Scqkm1aaM2BLuX3VBBqVQaJmf5EUjvRY4+wLpOj0PTw/wCFDEz0Y2t9YCW4wkqbtvfxj8T+FzjDqPXP2Us3ewt9tkrj5M9IO/6Zw7Xxj2uXQReFjGElXO3Jzo0ef3VAnks0j/8AX/8ALF/+lpk5N9IN20r+50bvY5dC4wsFwSumjbdR/FvgfuuaqnVSrj8umnb180+3iAsyRFlCQ4FpdUDIgg2ZEdx63rpTGOK0VVJFKLSMY8DYHta63iFHI3FbPQ3Uo2042xs8CuWHBYXQNfyYUEwPzeAn60bi0i/AbCO0KE6b5FpGXNNKJB5r7Nd47D6k66vx7TglyJtz+6rFwWiYJ40roKeldhmjcw/aGR7HbD3JqmYknTtBbcJ25Ph/zWi/1DPiupAuZOTqicdJ0jg02EzSTbIZFdNhPBWZrGlrhdZQhC6qaFHtPQOJvtCkK8vYDtSS0VS6y6AfLC4RjHIXDA1xDGszuXuJ8o2yA677k7aqSy00DYywMtckNLSCTvJBz7VOn6KjO5anaDjO5R9GFbdVyObgdmE3w6WJ228QlLa4lenavsWs6uN4pYOKgxjctwqTwK9c8eB8El/RwcUfo+fOPilg4pYxuSnnjwPgsc/1FaP0f+0fFH6OjzksHFLGNy3fKO1YNStX6Ojis/o6OK50fFLHwXo1S8mqWf0dbxWf0dbxS6Pilj4LSaxa36Rt/wCkr/R1nFehq+xLo+K70nBMNfprE0tMLpAdrSwFp7QclXdbqc+qqcUdIIIwMhiHzj7+bi6A27BwVzN0JGNyUw0LG7Auhlu1TR1TouoovqdqQ2mAkkAMm0AeSzs4nr9SmAQhPAA0UEkrpXYnFCEIXVGhCEJJIQhCSSEIQkkhCEJJIQhCSSEIQkkhCEJJIQhCSSEIQkkhCEJJIQhCSS//2Q==">
            <a:extLst>
              <a:ext uri="{FF2B5EF4-FFF2-40B4-BE49-F238E27FC236}">
                <a16:creationId xmlns:a16="http://schemas.microsoft.com/office/drawing/2014/main" id="{B8864A50-EDDB-4E1D-AAC9-7B6864D48734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368300" y="1476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3319" name="AutoShape 13" descr="data:image/jpeg;base64,/9j/4AAQSkZJRgABAQAAAQABAAD/2wCEAAkGBhQQEBQUEhQUFRQWFRUVFBIUFRUUFRIVFRUXFhQUFBUYHCYgFxojGRQWHy8gJCcpLCwsFR8xNTAqNSYrLCkBCQoKDgwOGg8PGi0kHyQ0Ki0sLywpKSkyLSwsKjUpLSopLCwsLCwsLCwqLCwpLyosLi0sLC0sLCwsLSwsLCwsKf/AABEIATIApQMBIgACEQEDEQH/xAAcAAABBAMBAAAAAAAAAAAAAAAABAUGBwEDCAL/xABLEAABAwICBQcHCAgEBgMAAAABAAIDBBESIQUGMUFRBxMiYXGBkTJScqGxs8EUIzRCYnOCkhYkNaKywtHwM2N04RUlRFOj8UNU0v/EABsBAAEFAQEAAAAAAAAAAAAAAAUAAgMEBgEH/8QAOREAAQMCAwQIBgEEAQUAAAAAAQACAwQREiExBVFhcRMyQYGRobHBBiIz0eHwUhRCorJiFSM0coL/2gAMAwEAAhEDEQA/ALxQhCSSEIQkkhCEJJIQtccwdsIPYVicut0bX600uFrhdstt0JnGkng5+BFk5wTh4uPDgoYqhkps1Ocwt1W1CForKjA2427h1qZzg0XKaBc2W9CR0NdjuCMx60sXGPDxiCRBBsUJBUaXjY/ATnv4Bb62XCwnZsF+F0yMgBeMr3IF1Tq6h0dms1U0TA7NykWJYY8EXBuDsKbdLOJs0HLeBv4X6lt0RJ83g3ty7iSQVO2cGTB+3TCz5cSXoQhWFGhCEJJIQhCSSELD3AC5yA2lNM+skbTYAnr2BRSTMi65sntY53VCd1qqSQx1hc2Nh12yTJonTJfI/EThJyB3G/q4J/TY5WzNOFdewxmxUVoqssOf+4T/AEtcHAX8f72LFZoxsmex3nD48UzPifA+zthOR3H/AHQoCajdnm3erBwTaZFPdZQh4uMnbj8CmyGV0brHIhKYal7RnY7uxKZacStB2G2R+ClkaJzjiycOzemAlmTtFvgnDhf1JDPJjcTuGzr61ppo3AZ5bj2LLpLDqHFP6Z0jBiFkgwA5Ipqnmrud5JG7aLe1EWnedeGwtJzzcRYBo8o29SZKl753YGbB4DrUl0RQMijGAbRdx3k9ajppJJDgabNHj3KSRjGNu7U/uaNJvsGjr9g/3SOhZd7e263aVObR1ErTC7CL77EeIUc771GegsmsHyInmu8knL+7JZotvRLuJ9gTcWk2A27k4z1IhYGjbb+yVJTOsTI/QepXHjINCUSVTWmxOfYV6iqGv8kg9ih9fXEmwuXO2W2lSXQ9BzUfS8o5u6uruVinqnzPsBkmyRBjbk5pehCEQVdCEISSTdp6pwQOPGw8Tn6lC5LYsTT2Zb92X97E+a9aVZBGznHhjTiJLt5AyA3k9Quq10fro2aqjjay0bnFvOOyJeR0LDY0XAyOfS3IPVMdLKbDRFqOM4MSnOjjhOy3Vw7U+tqCbA7P7yTNQdPdboix43JP+3cnaNpDAOsX/wBlQYSNCuSi5zTpS1OVnbtnWP6pDXzc5cOyG4cCNhvxWWC9kO+sOOXrsrssz3xht/yqrWgOuswv6Levb3rZT7CL5X/u60RREEs3DLPPggnC7Dx4cP7KiY8tNzy9k4i+i2SSXyBy3/0TVpGtxOwN7CllQ/cNwz/om6rDIyHvNiLgBoJx9VhvHHrUcznPFgpYmgFOGhw2zg1pGdulbEe2yd6GUYbHaCf6hRyh0kcRIjdZ1jYubcZb0809ULElpaNpvY7OwqzSSBpF+Pgop2G68aQeDJtGTfiVpElgkXyoYySDYkmyzWVYPk7+G4b1UdKHOc8aqQRkWCS1NQScWYF8s9ltiKnSN24zne/aTwCZdY9MinhdIRe1g1t7YnONgL9lz+ErXq5rDS1bm4pMGAdGB1sbzts07Hd2fUuNikcMQ0VvoTgx2yCk2rdOOdxuF3HyfsD+96lQUC0jrqW9CCPm273HNx+A9alOrWlDUU7XnygS13WRv8CEWo3Bo6O9+1D6mN/1CE6oQhEFTQmXXDTL6SjkmiYHyNwhrTcglzw25AzNr37k9KNcodS2PR8rnGwBjvv+u0bEx5IaSFJEAZGg7wqjqKSavl56ukL3bGxtyawX8kWyaOod5S/S2iA6mwxNwuj+cjDRYhzbbOsi/fZRWu1re7oxDA3zssZ79je7NPeoulC/FE43Iu9hJzIJ6Qz22OfeUDqW1Ab0xPVzstO1thl2KxdVNYWVVPFIGm9gx9hk17bYh7HDqcEvirDci987YSTfhs3Kvqatdoqr5yxNLO751oz5t23EB4kDeLjgpVJUNfIJGEFjziDmm4cDvHr9iglGICRnVPlvBVSWnDXZaHT7KV0wtx715x4TfrHxK16PuWAnuKSaWqMGEDeTls2BSSOwRgjsQ9rcT8KcYiHEk9R9W5a62XAbnhktWhZsbHAjY4jbfZwPekeslxDlxb7be1NcT0QI1Oac1l5cB5LdRvJYXn6xyHUNhTdpyTNtusjvsndsWCFjDtAA9WfxUd0qSZDYZAhuXHba3WoZAWgNViAB0l+aKVsh8kOPWNniU4U5fezrgW47+GXetb5zCGja62fV2JTE/GcW/K/BVwAbb1JI4nOwstdRkLk2Sakd0cRzve3Ze3wXjSc5sRbP+qYtcNbRSxcxCQZyALjMwjzvSI2DrvwvbZFjcGtSjjc+wA1TPrBVfLa2OnbnHEcUpG8jyhfqyb2uctuldUYZblo5t3Fvkk9bP6WW3VnQ3yWAvkykf0pCfqNGYB7Myf8AZRSr1plNQ+SNxDSbBhzaWjIXbx396e0yTykU7rBgtfefz7Ik1p6sZyCetF/KaeeKOZvPQukYwuzJaHODbh21tr3s64V46P0cyBmCMWF79ZPEqldXdbmSzwtkbgeZIxcZtJLwB1jv8VeYRWkD8zI2zvVBdplwLQcllCEK+hKFDeVw/wDKZvSh961TJQvlf/ZM3pw+9auHRTQfVbzC56CV0FY6GRsjPKabjgeIPURl3pIFsCjIDhYrWwhW3RyxVlPe2JjxZzTuO9p4EH4FML6ap0YSYrzU18RYbks4k28k/aGR3hRvVvWJ1JJ50brY2fzN4OHrVn6M0jHOzHG4OG/i08HDcVlKgTbNeSBijO/T8Hj2pr2mPUXal2r2v1JUMaDIInjLBM4N3bn7CPDsW/T8tzFYixLrEHK1hmDwUb0nqdTzm+Hm3edHYX7W7D6kz/oTVQ/R6jLhidGfAXapW19JUDN2A7iMvFVWU8Ifia63A/dWhq3EBCSPOdfuP/pKKxgxNG252HjtB7lVzNJ6Yp/JBI34WRSBx3nIE3Wx+vWlB5VOLjO5p5B7CAr+GN7A1j2nvChOz5HPLmuab8VaVUQMJPXnwyUao8YkeS07XG5HlXJwkcVC6zlBr5AA6BuW4RSi/wC8kcWtlePIiIzvlE92f4iVyenMh6wtzU0Wz5WNNyM+KmNXUEuN74ichvz2AJX/AMVjpIyKiRjXXORIxX6m7XcFAHy6VqCCeeHA2bCBfh5K2UXJzK84p5GtB2hvTee/YO3NVS2mgzllHdmVYfTsw2keByzWzTmvRlOCka65NucIu4m+XNsHtOfUFv1a1RMbhPUZyeU1h6WA+c873ezt2P8AorV+GlHzbelve7pPPfuHULJl1m1zZCDHAQ+Te4Ztj7/rO6tg38FTdWvqj/T0bbA6nt79w/eCc0gjo4RkkOvOn8I+TsPSP+KfNG0M7TtPVbioOiSQuJJJJJJJOZJO0lAWmpKZtNEIx38SrbYxG2ycNX/pdP8Afw+9auoAuXtX/pdP9/D7xq6iCthZza3Wb3oQhCcgyFC+V/8AZMvpw+8apooXyvfsqX04fetXDopqf6reYXPa9heF7CYtdCvQSqhr3wuxRvcx3Fpt3HiOopKF6C6WhwsRcIgBcWKm+jOUZwynjDvtx9E97Tke4hSSj1zpZP8A5cB4SAt9ez1qpwvQKCz7CpZcwC3l9jfyUL6KJ/BXZBpKF/kyxu7HtPxStuezPsVFBeg88ShrvhgHqy/4/lQHZYOjvJXm4HrSeWpY3yntb2vA9pVKGQ8T4rwSuN+GLay/4/lc/wCmW/u8vyreqNZKaPyp4+xpxnwbdMdfyjQtHzTHyHdfoN+J9Sru6Cr0Pw9TMzeS7y9M/NStoIxrcp50trfPUXBdgYfqMu0H0jtd42TE5el5KNxQxwtwxtAHBWsLWCzRZeQsrFllSKB5S/V76ZT/AH8PvGrqMLlzV/6XT/fw+8auoguhZnavWb3rKEITkHQoZyu/sqX04feNUzUM5Xf2VL6cPvGrh0U9P9VvMLnxjC4gAXJIAHElLBo+3lSRNPDHjP8A4w5aaL/Eb2+zNPFMzBESMnQxskxCwcHzMdbPqLo/yqvLJgH7+62Wpa4g5JG2jiIOGVznBrnACOzeiCbFznA7vNSMJznhwVEwGzBI4dj2Yh/GE2BSRuxAO3ohCSe3cn7UnQjayuhhf5BJc/O12saXFt917W7078oesMb3OoqemjhZBNYyNDQ5+AFpFg3IXN9pJsLph1U0z8jrIZ9oY7pgbSxwLXgdeEnvsp3yn6pCQf8AEabpse1pmDRe4t0agdWGwdwsDxU7XAXuLobWf+XH0hIZ2WNs/wBsoFFoGdzom808Gc/M4hgEmzNpdYEZjPrTzo3k6qp5J47xMdAWiUPkthxNxNN2g5W3qS6dl/UdB1X/AGpoWF28A2afdKUNp7aZrIjsqqGN/aY3OhPqcE4MuL37L+dlWn2xM24aANR4H7KuKbk4mFZFTzubG2Zr3RzMtIx+BuIhuYzt7brfUar6PZVw0oqZpJTUCGZuARhgIcCWuLSL4sA37SpRqvVFmitHOmydHWtijLtuEyyQi3Vge4dgUP1zaafT0j9lpYJQe5jvbdP6MNxE9n3soo6+oqZRHiw5HQakXS/WbUKnZFVOo5JTJRlvPwyYTdjmh+NhAFxhufwnYkGpVFEKWtqnwNqX07GFkT74bOJxvIG2wF+4qf6cpPks+laqTKGSjiYP8yXBIyw6/IH41V2oOs/yCZrnjFC9vNzN23Z5wG8jb1gkb00tDbO7MvS67TVFRUwSR3uQAQe3iE6aIqGf8LnqRDBzsFdHKGmNpHNSEN5onaWDE7K+4KS0mknSVGjH4Y2PnpKu4jYGsx2aWWbwuwJJVasimh0pBGcUMtKyqpje4LGOcS2+/CbC/BzTvSeCYMqNAEkAcy43OzpZAd5IHeuAC17b1TlLZCcJJ3XO9uY8Qq8rtJSVMrppiDI+xdYBouGhuwZDYtATnrNo+OnqpIo5RLYuLiGluB5e7FGQdpbbb1prUT+sUegc0wtw6WS/V76ZTffw+8aupQuWdX/plN9/D7xq6lC4EC2mfmb3rKEITkJQoXyu/sqX04feNU0UL5Xv2VL6cPvAuHRT031W8wqCpPLHY7+Fyk076ZgmDnTOuY2Sxt5tubCQA0uzLRg2jYovA4BwuSBncgXIuCL2uL7eKVHmdt5nHecLGdueJxULmYiD+6g+y1AZiPb3J80q+KzubjeDzLSZXSc5ia5rAGGwsCAW5brKOBODtKtEBha1+EkkYntIBJbc2DATkwDam9PYLCyv0zCwG/rdegrR5HdYS4yUUnSjLXPjBzA/7jLcCHXt1HiquCtbVvR1Boi1VLWMlkMVmxMLHEOc0FwaGkkndc2Geala0uNgq21XxCnLX6nTmFq1ooOb0HUQs2Uda5rN5awS4o7nqbM0dyks1VfSmjJ91RSzM78LJgoFoflAjd8tZWwvfBVvMhbGQXMJs2wuRewDbEG92X3rTpXX9r6uifTxObT0VhGx5s94whrsRzsS0Ab95VuwFxuv5j7rN/0k7rNwG5zHelWtuuUjdJsj5tjYaKY4YR5LtoL3ZbSCbcL8c088sOkqkltNC28M0QeXNjLnB7Hk+WNgyafFV1p7Sxq6qWoMYj5wglgdiAIAbtyve19m9PFTymaQc0MbMGMDQ0BjG3sGgZlwJJNuO9MLwX2ytbn9+1ERs14jjexnzC+IE27clZ2ka6OsbS0k7QYq6lLmvG1k0bWSAg8bOJHWzrVM0WgpJKr5L0GyiR8RxnCwOjve53Do5doWl2l6giEGeW0AtCA4jmgRY4CDcZG1+ASO20klxOZLjck8Sd6icW4bD9/RZW6Ginp3OOQB77bj7K2YdLwUslJRzTxEsoqmKeQOBjj5zA5jC88BGRbs4hRnSekaM0lC/wCVfrFJTxtbAxjnBzw5riHPtZp6J3qEhgGwLDmjgF0vaBYAqIbKeDjL89dFKNNS0NVX44HzHnpZHS4miNoyu0Rnbm4HbxUbrYQyR7WnEGuc0O4gEgFalgqBxubqzHAYW4cVx2Jdq/8AS6f7+H3jV1MFyzq/9Lp/v4feNXUwSCB7S6ze9ZQhCchSFCuV/wDZUnpxe8CmqhXK/wDsqT04feBcOinpvrN5hc/L0vK9Jq2MK9BegvITzq/qzLWE4AGsB6UjvJHUPOPUPUmSyshYXyGwCuFwYLuTUFnANtgpfpDk1mYzFE9spG1lsDj6NyQezJRJzSDYggjIg5EEbQQo6ashqQTC6/7u1XY5I5Rlmi6FgIVpWELBWbrCS4VhYT7oHVCarGJtmR7Ocfexttwja72daeKvkxka28crXu81zSy/Ybn1odLtOlif0b3gH917AqrqmNrsJOahJXkpRWUb4XlkjS1zci07R/t1pO5Xg4OFxopCbi4XgIKCgpKlIlugPpdP9/D7xq6oC5X0B9Lp/v4feNXVAXQs1tLrNQhCE5C0KF8r37Kk9OL3gU0UN5WIS/Rr2i1zJFa+VzjyF9xKa42F1PT/AFW8wue16WHCxsciDYg7QeBWU0LYQlKtHULp5WRs8p7g0cBfeeoC57lcEQhoKXM4Yo23Lt5O823ucd28myhvJpoy75JyMmjAw/adm4jsFh+Ja+U7TGKRlO09FgEj+t7r4B3Nz/GFm6uN2069lE02a3Nx8ye4ZDiVUr5v7R2eqmOr+tkNbiEeJr25mN4AdhvYOFiQRnxyvmmTlB1bDm/KYx0m/wCKB9Zu5/aMgersUC0NWupp45mk4mOBI3OacnMPaLhXex7ZYwRZzHtv6TXj4gqhtCnGx6tstMSWHf5j3H4UTBNTFr3j93KillLtO6MNLUyQm9mm7CfrRuzY72g9bSkC2ccjZGB7dDmFoY5BI0OboUJ61T0AaycNN+bb0pCOG5oPEnLxO5MqtzUzRHyalbcWfJ84/jn5I7m27yUL2xXGkp7t6zsh7nu9bKvVzdGzLUp2lkZBHclsccbczsaxrR7AEw6J19pqmXm242OJswyNDRIeAsTY8A6xKY+VDTWbKZpysJZfH5pp7wXdzVAALns3+yyHbK+HIqmiNTUuILurb1O+57N3lmml8kgYzNW7rhq4KuK7R88wXjOzFxjJ4HdwPeqkvcf3l1HrVvap6c+VUwLjeRnQk4kjY78Qz7bqCa/6H+T1XONHzc93HgJBYP8AG4P4jwTdhzPildRS6i9u7UDmMx+UUhmdC7o36acj9lGbrBKyVghahWZUu0B9Lp/v4feNXVC5V0H9Kg++i941dVBdCze0es3vQhCE5C0KE8sH7Lk+8i/jCmyhXK/+y5PvIv4wuHRT0/1W8wqPYRU2a4gTCwY8mwmtkGPO5+4OO3YdxSGSMtcWuBBBIIIsQRtBG5eCnvRxbWPjimvzhIayYZkjzJR9YWyDto6xsqOPQjF/b28OXDh4LWsNhdWJqjRinoow7LomR54YukfBtvBVVW1pnnklP13uf2Yj0R3NsO5WhrhV8zQS2yxNETfxnDb8uLwVUR7O3P8AvuQ34faSyardq84Ry6zvUBVoGdLUgnQZ9/YtgVpcnekudpcBOcTsPXgd0m+vEO5VapXycV2CrLCcpGEfib0m+oO8VLtun6ajdvb8w7tfK6J1bMcR4Zpz5U9G9CKpG1h5p/Wx+bT3OB/MoEVdOn9H/KKWaK1y9jg30gLsP5gFSNO+7esZf09Sr/D0/S0hYdWG3ccx538lS2fLZxjPbmPf2Tzqxoz5RVRMPk4sTvRb0neNrd6uYqv+TGh6U0x3ARt7+k72N8VKtadIcxRTyDaIy1vpP6DfW4IJtt7qmtbA3ss0cz+gdyjr5Lv5KodO6S+UVM0257yW+gOiz91rUmYLBag3MDd8B/YW8r0ipa2FjKdmjQB7BLZMWTpT25e5Uk1B0nzVWGE9GUYD6QzYfG4/Epbr3owTUTza7ovnW9jRZ472l3gqvilLXBzciCCDwINwropahs8TX7WyMBt1ObmPWQsNtgGkq4qxnC/MfcZdykrogTfeqOacl6WyvpDBPJEfqPc38pyPe2xWola2TDe7dDmORzC5HL0kQcde3mEs0F9Kg++i941dUhcraAP63T/fw+8auqQmhAto9ZvesoQhOQxChfK7+y5PTi/jCmihvK2P+Vy+nF7wLh0U1P8AVbzC573qS6g0mOsDt0bXP7/JHrd6lGjtU75M6XKaTrawd13H2tQvakvR0jzwt45LV3swrbym1YDKeI3s57nuANiWtAZt49M+Cjkugg9pfSu51gF3R2tNEPtM+sB5zbjsSrlDqMdcG7o4mDsJu8/xBMEM7mODmktcMw5pIIPUQuUED2UUIYbGxPA4jfPt0tmPNKiYbOeO028FiyWaHq+ZqIpL2wyNJ7Ac/VdLf+NRz5VUd3bqiKzJO17fJk77HrXmXVxxaX07m1DLXPN35xo+3EekO64Vh0zSCyYYb5cDfcfvY8ERLxaz8vTxVw3VK6x0fMV87LWaXlzR1P8AnG+p58FbmharnKaF52mNl+2wB9YKr/lOoiKuF7RnIwN7XMfa35ZAsv8ADjzFWPgd/cCO9vzexHegAd0UjX7jny0Kl2pFHzdFHxfeQ/iOX7oCb+U6rw0jGb5JW+EbXPPrDVKKSnEUbGDYxrWj8It8FAOVSovLTs4Mkdb0nNaD+4VDsYf1e12OP8i7wu4egTKp9wTvUJjGZ7LeP/oLYvEWw9ZPqyXpehVLsUrijlEzBA0d/jmhWdqDWY6MN3xuczuPSb/FbuVYqZ8mlVaSaPi1rwOtpsf4gs9tyLpKQn+JB9vQpVTbx3TVyj0fN1mPdIxru9vQd6g3xUbKsHlQpMUMUlvJeWE9T25etg8VXgOSt7Nl6ahid2gFp/8Ak5eVkIgOFz2d/il2r30un+/h941dVBcq6u/TKb7+H3rV1UFeCF1/WCyhCE5DkKG8rX7Ll9OL3jVMlDuVn9ly+lF7xq4dFNB9VvMLno7VZ+oMGGjafPe93rwj+FVg/arg1eh5ulhHmxsJ8MR9pWc2++0DWjtPoFpyflVZaxVPOVtQ7dzhaOxnQHqaEhXnncbnO85zneJusrRBnRgM/iAPAW9ldoxaFvHPxzWVshncwhzXFrhsc0kEdhC1XWUiLixVxW5qbpN1RSNc92J4c5rnHabG4J67ELxrRovnn0Zt5FUwn0cLnO921NfJnNeCVvCQH8zbfyqY2XnFU40dc8x5WJt3j8oBUMGMtWVU/KLU4q948yOJviC8/wAYVrlU1rg/FX1OY/xMNzsGFrWfyo18IMBrnPP9rSfMBU6jqgJsiHRHZ7c16ThXaClhbic3FHulYQ+M9j25Dvsm4latsrZBiabrUR4Q0AdiynzUipwV0f2sTD3tNvWAmJKdE1PNzxP82Rh7g4X9Shqo+khezeCPJNkF2kKytdafHQzfZaHj8Dg72AqpGbCrwroBJG9h2Oa5v5gR8VRzBa4O3f2jIoP8OSYqaSPcQfEW9kAPyzNO8Ee6cNWvptN/qIfetXVQXK2rH06m/wBRD71q6pC0AQ2u6wWUIQnIehQ7lZH/ACqX0oveNUxUS5U2X0XKPtRe8auO0U0H1W8wueWRYnBo+sQ3xNvird0rJzVJMR9SF9u5hA+CrTQlNesgH+a0/lOL4Kfa4zYaCfrYG/mc0fFZjav/AHamCLeR5kBaSQ2jKq2IWaF7Xlq9LTk3N0XjbhaG7kBZWFlcUim3JlL0528Wsd4OI/mCn91WvJxJarcOMTvU5p+Csm68+2621Y47wPS3shFULSFegqN03LjqZz508nvSPYrxadnaqEc7E6/F5d4ku+KOfCDbOnfuaB43+yHvGKRjd59wl9FpKSE3ie5nGxyPaNh70sGkoZT8/FY/9ynsw9roz0Hd1k0oR98LHG+h3jIrSOYDmlmlqEQyYWuxtLWPa7DhNntDgC3cbFIU760i1U5vmsib+WJg+CaFyncXRNc7tAKa03aCVdMEuKNjuLWu8QCqa0vBzdTM3hJIO7Fceoq1tXZsVHAf8to/L0fgq411hw10n2sDvzMAPrBWe2B8lRNFwP8Ai5Aqj5S12428Un1WH69S/wCoh941dUhctaps/XqX/UQ+8aupQtQELrusEIQhOVBCjPKMy+jpR1x+8apMozyiSWoH9box++D8Ex/VKmg+q3mFT2r1J+uxnzQ93g0ge1PHKDJaht50kbfAl38qT6sx3qHEjYw+sj+ixyjv/V4Rxm9jHf1WXlOPacQ3W8ruWmkzbbfYeKggWVgIWpRgLKFhCS6pLyfvtWt62SD92/wVmuVValPtXQ9eMeMblbAWG+IRaqB/4j1KF1f1O5eZXWY48GuPgCqFh+p2D+FXrXOtFJ6D/wCEqi4h5PZ8EZ+E8oak/wDr7oeM54+fut69wsu5o4kDxNl5SzQkWKpgHGWPwxC6OyOwsLty0TsgStmssmKrnP8AmOH5Th+CbEorpccsjvOe53i4n4pOmxNwRtbuATALNCs/UmS9DH1F4/fJ+KiXKJFaqa7zom+LXOHsIUk1AkvSEebK8eIafimflIh6UDuqRvgWEe0rN7OODazm78fmCUErRZhO4g+ab9TKW9bTH/Pi941dLBc/akw/rdN99F/GF0AFqGlCq/rhZQhCeh6FG+UAj5C+/nR27cY+F1JFGeUP6C88Hxn94D4prtCpYfqN5hV1q3H85Kepg9bk28pTujTD7cjvBoH8ydtWHA86ftNHgD/VMXKU/wCcpx9mU+JYPgspHntcDdf/AEWm1w8x6qHrKxdAK1aLgrKEXWUk5PGp/wBOg9P+VytsKotVXWrYD/mDarTkroxtkYO17R8Vi/iFhNQ238fcobWD5ws6UPzEv3Un8BVHxbR6J+CuHS+lIvk8w52K5iksOcZcnA7IC+ap+PaPRPwRj4XaW01Rf/j7oey39TGtqddVh+txHzS535WOd8E1p01eykkd5kE7v/GWj1uRWq+i4cCtBJ1SmoleVlYKmSOin3J3J8xKOEgPiwf0SfX9l2QnhI4eLCf5Vjk5f0KjtjPqclOuYvA0ndK31tcPisxF8m178R5j8oNWi8T141Mb+tU330X8QV8BUXqhHappHcZmepwCvQLUNFroFVuxEHgsoQhOVNCiPKo62i5jwdF71qlyiPKqy+ip+rmj4SsXDopoPqt5j1VC0+sM0LjzchbfMiwc09oIKxpbTslY9jpcF2NLQWAtvcgkkXOfYkThmgNTBHDfHgGP+Xb+clpo6ZzpMeLLcvSAgLICci4CFkLIavQC6ngLFlplhub4Qct9utb0WT2PLDiCinp2zswO0SUQ/ZHqW1jTe/V8R/RbbLFlK+oke3CdFVi2bDE4Pbe44rCdNDi0NU7hCG/nlYPYCmyydaHKiqT5z4Get7v5UPqOp3t/2CuSaeHqmgrwV7K8FTLj066B1idRiSzA7Hh2utbDfgM/KWrSet0tScL8DWBwOFrcyRsu4knfusmx60SZKFkELZemLQXb0FrGF7cINt6n+pVSDV0ov/8ANHl+MLoALlzUKdx0pRi//UR+o3+C6iCsDtKBVWRAG5ZQhC6qiFF+UyPFouoA22j96xShNGtADqaRp3huX4gVx2ilgNpGniPVcxyNsViykmtuhBE4PbsJsU2aK0HNVPDIY3PdwaNnWTsaOspjTcXW4iLcGLsSABemsVm6F5FZHAGpmbH9iMY3d7j0R61M9H8l2j4dsRkPGV7nfuiw9Scqkm1aaM2BLuX3VBBqVQaJmf5EUjvRY4+wLpOj0PTw/wCFDEz0Y2t9YCW4wkqbtvfxj8T+FzjDqPXP2Us3ewt9tkrj5M9IO/6Zw7Xxj2uXQReFjGElXO3Jzo0ef3VAnks0j/8AX/8ALF/+lpk5N9IN20r+50bvY5dC4wsFwSumjbdR/FvgfuuaqnVSrj8umnb180+3iAsyRFlCQ4FpdUDIgg2ZEdx63rpTGOK0VVJFKLSMY8DYHta63iFHI3FbPQ3Uo2042xs8CuWHBYXQNfyYUEwPzeAn60bi0i/AbCO0KE6b5FpGXNNKJB5r7Nd47D6k66vx7TglyJtz+6rFwWiYJ40roKeldhmjcw/aGR7HbD3JqmYknTtBbcJ25Ph/zWi/1DPiupAuZOTqicdJ0jg02EzSTbIZFdNhPBWZrGlrhdZQhC6qaFHtPQOJvtCkK8vYDtSS0VS6y6AfLC4RjHIXDA1xDGszuXuJ8o2yA677k7aqSy00DYywMtckNLSCTvJBz7VOn6KjO5anaDjO5R9GFbdVyObgdmE3w6WJ228QlLa4lenavsWs6uN4pYOKgxjctwqTwK9c8eB8El/RwcUfo+fOPilg4pYxuSnnjwPgsc/1FaP0f+0fFH6OjzksHFLGNy3fKO1YNStX6Ojis/o6OK50fFLHwXo1S8mqWf0dbxWf0dbxS6Pilj4LSaxa36Rt/wCkr/R1nFehq+xLo+K70nBMNfprE0tMLpAdrSwFp7QclXdbqc+qqcUdIIIwMhiHzj7+bi6A27BwVzN0JGNyUw0LG7Auhlu1TR1TouoovqdqQ2mAkkAMm0AeSzs4nr9SmAQhPAA0UEkrpXYnFCEIXVGhCEJJIQhCSSEIQkkhCEJJIQhCSSEIQkkhCEJJIQhCSSEIQkkhCEJJIQhCSS//2Q==">
            <a:extLst>
              <a:ext uri="{FF2B5EF4-FFF2-40B4-BE49-F238E27FC236}">
                <a16:creationId xmlns:a16="http://schemas.microsoft.com/office/drawing/2014/main" id="{B6AE8130-3748-43F0-BCBC-F2FCF64C549A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20700" y="3000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pic>
        <p:nvPicPr>
          <p:cNvPr id="13320" name="Picture 15" descr="http://www.motherjones.com/files/legacy/news/exhibit/2003/03/291_01_247x458.jpg">
            <a:hlinkClick r:id="rId2"/>
            <a:extLst>
              <a:ext uri="{FF2B5EF4-FFF2-40B4-BE49-F238E27FC236}">
                <a16:creationId xmlns:a16="http://schemas.microsoft.com/office/drawing/2014/main" id="{BE3A51BC-2D8F-42FF-9FF7-2556EBBDA26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4938" y="4419600"/>
            <a:ext cx="1325562" cy="2454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751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751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1751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1000"/>
                                        <p:tgtEl>
                                          <p:spTgt spid="1751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1000"/>
                                        <p:tgtEl>
                                          <p:spTgt spid="1751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2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1000"/>
                                        <p:tgtEl>
                                          <p:spTgt spid="1751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5107" grpId="0" build="p" autoUpdateAnimBg="0" advAuto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5">
            <a:extLst>
              <a:ext uri="{FF2B5EF4-FFF2-40B4-BE49-F238E27FC236}">
                <a16:creationId xmlns:a16="http://schemas.microsoft.com/office/drawing/2014/main" id="{4D9231F7-EEBA-468C-ACCB-1AFAF6DB9A71}"/>
              </a:ext>
            </a:extLst>
          </p:cNvPr>
          <p:cNvSpPr>
            <a:spLocks noChangeArrowheads="1"/>
          </p:cNvSpPr>
          <p:nvPr>
            <p:ph type="ctrTitle"/>
          </p:nvPr>
        </p:nvSpPr>
        <p:spPr bwMode="auto">
          <a:xfrm>
            <a:off x="1057275" y="1066800"/>
            <a:ext cx="7934325" cy="990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l" eaLnBrk="1" hangingPunct="1"/>
            <a:r>
              <a:rPr lang="en-US" altLang="ja-JP" sz="2400" b="1">
                <a:solidFill>
                  <a:srgbClr val="000066"/>
                </a:solidFill>
                <a:latin typeface="Verdana" panose="020B0604030504040204" pitchFamily="34" charset="0"/>
                <a:ea typeface="Arial Unicode MS" pitchFamily="34" charset="-128"/>
              </a:rPr>
              <a:t>How to Close a Sale </a:t>
            </a:r>
            <a:endParaRPr lang="en-US" altLang="en-US" sz="2400" b="1">
              <a:solidFill>
                <a:srgbClr val="000066"/>
              </a:solidFill>
              <a:latin typeface="Verdana" panose="020B0604030504040204" pitchFamily="34" charset="0"/>
              <a:ea typeface="Arial Unicode MS" pitchFamily="34" charset="-128"/>
            </a:endParaRPr>
          </a:p>
        </p:txBody>
      </p:sp>
      <p:sp>
        <p:nvSpPr>
          <p:cNvPr id="6150" name="Rectangle 6">
            <a:extLst>
              <a:ext uri="{FF2B5EF4-FFF2-40B4-BE49-F238E27FC236}">
                <a16:creationId xmlns:a16="http://schemas.microsoft.com/office/drawing/2014/main" id="{D492169E-BDA9-4660-8328-EA6272BC85BB}"/>
              </a:ext>
            </a:extLst>
          </p:cNvPr>
          <p:cNvSpPr>
            <a:spLocks noChangeArrowheads="1"/>
          </p:cNvSpPr>
          <p:nvPr>
            <p:ph type="subTitle" idx="1"/>
          </p:nvPr>
        </p:nvSpPr>
        <p:spPr bwMode="auto">
          <a:xfrm>
            <a:off x="1143000" y="1828800"/>
            <a:ext cx="7467600" cy="28194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lvl="1" indent="-228600" algn="l" eaLnBrk="1" hangingPunct="1">
              <a:lnSpc>
                <a:spcPct val="80000"/>
              </a:lnSpc>
              <a:spcAft>
                <a:spcPct val="40000"/>
              </a:spcAft>
              <a:buFont typeface="Symbol" panose="05050102010706020507" pitchFamily="18" charset="2"/>
              <a:buNone/>
            </a:pPr>
            <a:r>
              <a:rPr lang="en-US" altLang="en-US" sz="1800" b="1" dirty="0">
                <a:solidFill>
                  <a:srgbClr val="CA0C00"/>
                </a:solidFill>
                <a:latin typeface="Verdana" panose="020B0604030504040204" pitchFamily="34" charset="0"/>
                <a:cs typeface="Times New Roman" panose="02020603050405020304" pitchFamily="18" charset="0"/>
              </a:rPr>
              <a:t>Objectives</a:t>
            </a:r>
          </a:p>
          <a:p>
            <a:pPr marL="342900" lvl="1" indent="-228600" algn="l" eaLnBrk="1" hangingPunct="1">
              <a:lnSpc>
                <a:spcPct val="80000"/>
              </a:lnSpc>
              <a:spcAft>
                <a:spcPct val="40000"/>
              </a:spcAft>
              <a:buClr>
                <a:srgbClr val="008000"/>
              </a:buClr>
              <a:buFont typeface="Symbol" panose="05050102010706020507" pitchFamily="18" charset="2"/>
              <a:buChar char=""/>
            </a:pPr>
            <a:r>
              <a:rPr lang="en-US" altLang="ja-JP" sz="1800" dirty="0">
                <a:solidFill>
                  <a:srgbClr val="000000"/>
                </a:solidFill>
                <a:latin typeface="Verdana" panose="020B0604030504040204" pitchFamily="34" charset="0"/>
                <a:ea typeface="ＭＳ Ｐゴシック" panose="020B0600070205080204" pitchFamily="34" charset="-128"/>
              </a:rPr>
              <a:t>Identify Four Methods for closing a sale </a:t>
            </a:r>
            <a:endParaRPr lang="en-US" altLang="en-US" sz="1800" dirty="0">
              <a:solidFill>
                <a:srgbClr val="000000"/>
              </a:solidFill>
              <a:latin typeface="Verdan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076" name="Text Box 20">
            <a:extLst>
              <a:ext uri="{FF2B5EF4-FFF2-40B4-BE49-F238E27FC236}">
                <a16:creationId xmlns:a16="http://schemas.microsoft.com/office/drawing/2014/main" id="{E8D4949A-E556-451D-AD9A-3B82DD42222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14600" y="6477000"/>
            <a:ext cx="609600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900">
                <a:latin typeface="Verdana" panose="020B0604030504040204" pitchFamily="34" charset="0"/>
              </a:rPr>
              <a:t>Marketing Essentials Chapter 15, Section 15.1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1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61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50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62239D02-D952-4946-A942-AA2099EE0C1A}"/>
              </a:ext>
            </a:extLst>
          </p:cNvPr>
          <p:cNvSpPr>
            <a:spLocks noChangeArrowheads="1"/>
          </p:cNvSpPr>
          <p:nvPr>
            <p:ph type="ctrTitle"/>
          </p:nvPr>
        </p:nvSpPr>
        <p:spPr bwMode="auto">
          <a:xfrm>
            <a:off x="1155700" y="1066800"/>
            <a:ext cx="7835900" cy="990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l" eaLnBrk="1" hangingPunct="1"/>
            <a:r>
              <a:rPr lang="en-US" altLang="ja-JP" sz="2400" b="1">
                <a:solidFill>
                  <a:srgbClr val="000066"/>
                </a:solidFill>
                <a:latin typeface="Verdana" panose="020B0604030504040204" pitchFamily="34" charset="0"/>
                <a:ea typeface="ＭＳ Ｐゴシック" panose="020B0600070205080204" pitchFamily="34" charset="-128"/>
              </a:rPr>
              <a:t>The Selling Process </a:t>
            </a:r>
            <a:endParaRPr lang="en-US" altLang="en-US" sz="2400" b="1">
              <a:solidFill>
                <a:srgbClr val="000066"/>
              </a:solidFill>
              <a:latin typeface="Verdan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243" name="Rectangle 3">
            <a:extLst>
              <a:ext uri="{FF2B5EF4-FFF2-40B4-BE49-F238E27FC236}">
                <a16:creationId xmlns:a16="http://schemas.microsoft.com/office/drawing/2014/main" id="{31E48616-67B5-4235-84D3-43B6B8BED46E}"/>
              </a:ext>
            </a:extLst>
          </p:cNvPr>
          <p:cNvSpPr>
            <a:spLocks noChangeArrowheads="1"/>
          </p:cNvSpPr>
          <p:nvPr>
            <p:ph type="subTitle" idx="1"/>
          </p:nvPr>
        </p:nvSpPr>
        <p:spPr bwMode="auto">
          <a:xfrm>
            <a:off x="1219200" y="2514600"/>
            <a:ext cx="7467600" cy="24384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l" eaLnBrk="1" hangingPunct="1">
              <a:spcAft>
                <a:spcPct val="40000"/>
              </a:spcAft>
              <a:buFont typeface="Symbol" panose="05050102010706020507" pitchFamily="18" charset="2"/>
              <a:buNone/>
            </a:pPr>
            <a:r>
              <a:rPr lang="en-US" altLang="ja-JP" sz="1800">
                <a:solidFill>
                  <a:srgbClr val="000000"/>
                </a:solidFill>
                <a:latin typeface="Verdana" panose="020B0604030504040204" pitchFamily="34" charset="0"/>
                <a:ea typeface="ＭＳ Ｐゴシック" panose="020B0600070205080204" pitchFamily="34" charset="-128"/>
              </a:rPr>
              <a:t>Seven key steps to selling:</a:t>
            </a:r>
          </a:p>
          <a:p>
            <a:pPr lvl="1" indent="-342900" algn="l" eaLnBrk="1" hangingPunct="1">
              <a:lnSpc>
                <a:spcPct val="95000"/>
              </a:lnSpc>
              <a:spcAft>
                <a:spcPct val="30000"/>
              </a:spcAft>
              <a:buClr>
                <a:srgbClr val="008000"/>
              </a:buClr>
              <a:buFontTx/>
              <a:buAutoNum type="arabicPeriod"/>
            </a:pPr>
            <a:r>
              <a:rPr lang="en-US" altLang="ja-JP" sz="1800" b="1" i="1">
                <a:solidFill>
                  <a:srgbClr val="000000"/>
                </a:solidFill>
                <a:latin typeface="Verdana" panose="020B0604030504040204" pitchFamily="34" charset="0"/>
                <a:ea typeface="ＭＳ Ｐゴシック" panose="020B0600070205080204" pitchFamily="34" charset="-128"/>
              </a:rPr>
              <a:t>Approaching the customer: </a:t>
            </a:r>
            <a:r>
              <a:rPr lang="en-US" altLang="ja-JP" sz="1800">
                <a:solidFill>
                  <a:srgbClr val="000000"/>
                </a:solidFill>
                <a:latin typeface="Verdana" panose="020B0604030504040204" pitchFamily="34" charset="0"/>
                <a:ea typeface="ＭＳ Ｐゴシック" panose="020B0600070205080204" pitchFamily="34" charset="-128"/>
              </a:rPr>
              <a:t>Greet the customer</a:t>
            </a:r>
          </a:p>
          <a:p>
            <a:pPr lvl="1" indent="-342900" algn="l" eaLnBrk="1" hangingPunct="1">
              <a:lnSpc>
                <a:spcPct val="95000"/>
              </a:lnSpc>
              <a:spcAft>
                <a:spcPct val="30000"/>
              </a:spcAft>
              <a:buClr>
                <a:srgbClr val="008000"/>
              </a:buClr>
              <a:buFontTx/>
              <a:buAutoNum type="arabicPeriod"/>
            </a:pPr>
            <a:r>
              <a:rPr lang="en-US" altLang="ja-JP" sz="1800" b="1" i="1">
                <a:solidFill>
                  <a:srgbClr val="000000"/>
                </a:solidFill>
                <a:latin typeface="Verdana" panose="020B0604030504040204" pitchFamily="34" charset="0"/>
                <a:ea typeface="ＭＳ Ｐゴシック" panose="020B0600070205080204" pitchFamily="34" charset="-128"/>
              </a:rPr>
              <a:t>Determining needs: </a:t>
            </a:r>
            <a:r>
              <a:rPr lang="en-US" altLang="ja-JP" sz="1800">
                <a:solidFill>
                  <a:srgbClr val="000000"/>
                </a:solidFill>
                <a:latin typeface="Verdana" panose="020B0604030504040204" pitchFamily="34" charset="0"/>
                <a:ea typeface="ＭＳ Ｐゴシック" panose="020B0600070205080204" pitchFamily="34" charset="-128"/>
              </a:rPr>
              <a:t>what the customer is looking for</a:t>
            </a:r>
          </a:p>
          <a:p>
            <a:pPr lvl="1" indent="-342900" algn="l" eaLnBrk="1" hangingPunct="1">
              <a:lnSpc>
                <a:spcPct val="95000"/>
              </a:lnSpc>
              <a:spcAft>
                <a:spcPct val="30000"/>
              </a:spcAft>
              <a:buClr>
                <a:srgbClr val="008000"/>
              </a:buClr>
              <a:buFontTx/>
              <a:buAutoNum type="arabicPeriod"/>
            </a:pPr>
            <a:r>
              <a:rPr lang="en-US" altLang="ja-JP" sz="1800" b="1" i="1">
                <a:solidFill>
                  <a:srgbClr val="000000"/>
                </a:solidFill>
                <a:latin typeface="Verdana" panose="020B0604030504040204" pitchFamily="34" charset="0"/>
                <a:ea typeface="ＭＳ Ｐゴシック" panose="020B0600070205080204" pitchFamily="34" charset="-128"/>
              </a:rPr>
              <a:t>Presenting the product</a:t>
            </a:r>
            <a:r>
              <a:rPr lang="en-US" altLang="ja-JP" sz="1800">
                <a:solidFill>
                  <a:srgbClr val="000000"/>
                </a:solidFill>
                <a:latin typeface="Verdana" panose="020B0604030504040204" pitchFamily="34" charset="0"/>
                <a:ea typeface="ＭＳ Ｐゴシック" panose="020B0600070205080204" pitchFamily="34" charset="-128"/>
              </a:rPr>
              <a:t>: Educate the customer about the product’s features and benefits</a:t>
            </a:r>
          </a:p>
          <a:p>
            <a:pPr lvl="1" indent="-342900" algn="l" eaLnBrk="1" hangingPunct="1">
              <a:lnSpc>
                <a:spcPct val="95000"/>
              </a:lnSpc>
              <a:spcAft>
                <a:spcPct val="30000"/>
              </a:spcAft>
              <a:buClr>
                <a:srgbClr val="008000"/>
              </a:buClr>
              <a:buFontTx/>
              <a:buAutoNum type="arabicPeriod"/>
            </a:pPr>
            <a:r>
              <a:rPr lang="en-US" altLang="ja-JP" sz="1800" b="1" i="1">
                <a:solidFill>
                  <a:srgbClr val="000000"/>
                </a:solidFill>
                <a:latin typeface="Verdana" panose="020B0604030504040204" pitchFamily="34" charset="0"/>
                <a:ea typeface="ＭＳ Ｐゴシック" panose="020B0600070205080204" pitchFamily="34" charset="-128"/>
              </a:rPr>
              <a:t>Overcoming objections: </a:t>
            </a:r>
            <a:r>
              <a:rPr lang="en-US" altLang="ja-JP" sz="1800">
                <a:solidFill>
                  <a:srgbClr val="000000"/>
                </a:solidFill>
                <a:latin typeface="Verdana" panose="020B0604030504040204" pitchFamily="34" charset="0"/>
                <a:ea typeface="ＭＳ Ｐゴシック" panose="020B0600070205080204" pitchFamily="34" charset="-128"/>
              </a:rPr>
              <a:t>Learn why the customer is reluctant to buy and providing information to remove that uncertainty</a:t>
            </a:r>
            <a:endParaRPr lang="en-US" altLang="en-US" sz="1800" b="1">
              <a:solidFill>
                <a:srgbClr val="CA0C00"/>
              </a:solidFill>
              <a:latin typeface="Verdan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100" name="Rectangle 3">
            <a:extLst>
              <a:ext uri="{FF2B5EF4-FFF2-40B4-BE49-F238E27FC236}">
                <a16:creationId xmlns:a16="http://schemas.microsoft.com/office/drawing/2014/main" id="{7018DAFD-FE55-4803-8597-AB1D2A3D99B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0" y="1752600"/>
            <a:ext cx="72390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Aft>
                <a:spcPct val="40000"/>
              </a:spcAft>
            </a:pPr>
            <a:r>
              <a:rPr lang="en-US" altLang="ja-JP">
                <a:solidFill>
                  <a:srgbClr val="000000"/>
                </a:solidFill>
                <a:latin typeface="Verdana" panose="020B0604030504040204" pitchFamily="34" charset="0"/>
                <a:ea typeface="Arial Unicode MS" pitchFamily="34" charset="-128"/>
              </a:rPr>
              <a:t>All efforts up to this step of the sale have involved helping your customer make buying decisions.</a:t>
            </a:r>
            <a:endParaRPr lang="en-US" altLang="en-US">
              <a:solidFill>
                <a:srgbClr val="000000"/>
              </a:solidFill>
              <a:latin typeface="Verdana" panose="020B0604030504040204" pitchFamily="34" charset="0"/>
              <a:ea typeface="Arial Unicode MS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3">
            <a:extLst>
              <a:ext uri="{FF2B5EF4-FFF2-40B4-BE49-F238E27FC236}">
                <a16:creationId xmlns:a16="http://schemas.microsoft.com/office/drawing/2014/main" id="{56803237-7D0B-479D-B2C7-2FB93B5ABC5A}"/>
              </a:ext>
            </a:extLst>
          </p:cNvPr>
          <p:cNvSpPr>
            <a:spLocks noChangeArrowheads="1"/>
          </p:cNvSpPr>
          <p:nvPr>
            <p:ph type="ctrTitle"/>
          </p:nvPr>
        </p:nvSpPr>
        <p:spPr bwMode="auto">
          <a:xfrm>
            <a:off x="685800" y="990600"/>
            <a:ext cx="8077200" cy="990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l" eaLnBrk="1" hangingPunct="1"/>
            <a:r>
              <a:rPr lang="en-US" altLang="ja-JP" sz="2400" b="1">
                <a:solidFill>
                  <a:srgbClr val="000066"/>
                </a:solidFill>
                <a:latin typeface="Verdana" panose="020B0604030504040204" pitchFamily="34" charset="0"/>
                <a:ea typeface="ＭＳ Ｐゴシック" panose="020B0600070205080204" pitchFamily="34" charset="-128"/>
              </a:rPr>
              <a:t>The Selling Process:</a:t>
            </a:r>
            <a:br>
              <a:rPr lang="en-US" altLang="ja-JP" sz="2400" b="1">
                <a:solidFill>
                  <a:srgbClr val="000066"/>
                </a:solidFill>
                <a:latin typeface="Verdana" panose="020B0604030504040204" pitchFamily="34" charset="0"/>
                <a:ea typeface="ＭＳ Ｐゴシック" panose="020B0600070205080204" pitchFamily="34" charset="-128"/>
              </a:rPr>
            </a:br>
            <a:r>
              <a:rPr lang="en-US" altLang="ja-JP" sz="2000" b="1">
                <a:solidFill>
                  <a:srgbClr val="000066"/>
                </a:solidFill>
                <a:latin typeface="Verdana" panose="020B0604030504040204" pitchFamily="34" charset="0"/>
                <a:ea typeface="ＭＳ Ｐゴシック" panose="020B0600070205080204" pitchFamily="34" charset="-128"/>
              </a:rPr>
              <a:t>Remaining is about getting customers to buy </a:t>
            </a:r>
            <a:endParaRPr lang="en-US" altLang="en-US" sz="2400" b="1">
              <a:solidFill>
                <a:srgbClr val="000066"/>
              </a:solidFill>
              <a:latin typeface="Verdan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8308" name="Rectangle 4">
            <a:extLst>
              <a:ext uri="{FF2B5EF4-FFF2-40B4-BE49-F238E27FC236}">
                <a16:creationId xmlns:a16="http://schemas.microsoft.com/office/drawing/2014/main" id="{996B6C8C-F270-4A10-8A90-279956C0AE8F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 bwMode="auto">
          <a:xfrm>
            <a:off x="4572000" y="1828800"/>
            <a:ext cx="4267200" cy="2819400"/>
          </a:xfr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1" indent="-342900" algn="l" eaLnBrk="1" hangingPunct="1">
              <a:spcAft>
                <a:spcPct val="40000"/>
              </a:spcAft>
              <a:buClr>
                <a:srgbClr val="008000"/>
              </a:buClr>
              <a:buFontTx/>
              <a:buAutoNum type="arabicPeriod" startAt="5"/>
              <a:defRPr/>
            </a:pPr>
            <a:r>
              <a:rPr lang="en-US" altLang="ja-JP" sz="1800" b="1" i="1" dirty="0">
                <a:solidFill>
                  <a:srgbClr val="000000"/>
                </a:solidFill>
                <a:latin typeface="Verdana" pitchFamily="34" charset="0"/>
                <a:ea typeface="ＭＳ Ｐゴシック" charset="-128"/>
              </a:rPr>
              <a:t>Closing the sale: </a:t>
            </a:r>
            <a:r>
              <a:rPr lang="en-US" altLang="ja-JP" sz="1800" dirty="0">
                <a:solidFill>
                  <a:srgbClr val="000000"/>
                </a:solidFill>
                <a:latin typeface="Verdana" pitchFamily="34" charset="0"/>
                <a:ea typeface="ＭＳ Ｐゴシック" charset="-128"/>
              </a:rPr>
              <a:t>Get customer’s agreement to buy</a:t>
            </a:r>
          </a:p>
          <a:p>
            <a:pPr lvl="1" indent="-342900" algn="l" eaLnBrk="1" hangingPunct="1">
              <a:spcAft>
                <a:spcPct val="40000"/>
              </a:spcAft>
              <a:buClr>
                <a:srgbClr val="008000"/>
              </a:buClr>
              <a:buFontTx/>
              <a:buAutoNum type="arabicPeriod" startAt="5"/>
              <a:defRPr/>
            </a:pPr>
            <a:r>
              <a:rPr lang="en-US" altLang="ja-JP" sz="1800" b="1" i="1" dirty="0">
                <a:solidFill>
                  <a:srgbClr val="000000"/>
                </a:solidFill>
                <a:latin typeface="Verdana" pitchFamily="34" charset="0"/>
                <a:ea typeface="ＭＳ Ｐゴシック" charset="-128"/>
              </a:rPr>
              <a:t>Suggestion selling: </a:t>
            </a:r>
            <a:r>
              <a:rPr lang="en-US" altLang="ja-JP" sz="1800" dirty="0">
                <a:solidFill>
                  <a:srgbClr val="000000"/>
                </a:solidFill>
                <a:latin typeface="Verdana" pitchFamily="34" charset="0"/>
                <a:ea typeface="ＭＳ Ｐゴシック" charset="-128"/>
              </a:rPr>
              <a:t>Suggest additional merchandise that will save customer money or enjoy the original purchase</a:t>
            </a:r>
          </a:p>
          <a:p>
            <a:pPr lvl="1" indent="-342900" algn="l" eaLnBrk="1" hangingPunct="1">
              <a:spcAft>
                <a:spcPct val="40000"/>
              </a:spcAft>
              <a:buClr>
                <a:srgbClr val="008000"/>
              </a:buClr>
              <a:defRPr/>
            </a:pPr>
            <a:r>
              <a:rPr lang="en-US" altLang="ja-JP" sz="1800" dirty="0">
                <a:solidFill>
                  <a:srgbClr val="000000"/>
                </a:solidFill>
                <a:latin typeface="Verdana" pitchFamily="34" charset="0"/>
                <a:ea typeface="ＭＳ Ｐゴシック" charset="-128"/>
              </a:rPr>
              <a:t>	ex:  Best Buy- after laptop purchase you can get a printer for ½ off</a:t>
            </a:r>
          </a:p>
          <a:p>
            <a:pPr lvl="1" indent="-398463" algn="l" eaLnBrk="1" hangingPunct="1">
              <a:spcAft>
                <a:spcPct val="40000"/>
              </a:spcAft>
              <a:buClr>
                <a:srgbClr val="008000"/>
              </a:buClr>
              <a:defRPr/>
            </a:pPr>
            <a:r>
              <a:rPr lang="en-US" altLang="ja-JP" sz="1800" b="1" i="1" dirty="0">
                <a:solidFill>
                  <a:srgbClr val="000000"/>
                </a:solidFill>
                <a:latin typeface="Verdana" pitchFamily="34" charset="0"/>
                <a:ea typeface="ＭＳ Ｐゴシック" charset="-128"/>
              </a:rPr>
              <a:t>7.  Relationship building: </a:t>
            </a:r>
            <a:r>
              <a:rPr lang="en-US" altLang="ja-JP" sz="1800" dirty="0">
                <a:solidFill>
                  <a:srgbClr val="000000"/>
                </a:solidFill>
                <a:latin typeface="Verdana" pitchFamily="34" charset="0"/>
                <a:ea typeface="ＭＳ Ｐゴシック" charset="-128"/>
              </a:rPr>
              <a:t>Create a means of maintaining contact with the customer after the sale is done	 </a:t>
            </a:r>
            <a:endParaRPr lang="en-US" sz="1800" dirty="0">
              <a:solidFill>
                <a:srgbClr val="000000"/>
              </a:solidFill>
              <a:latin typeface="Verdana" pitchFamily="34" charset="0"/>
              <a:ea typeface="ＭＳ Ｐゴシック" charset="-128"/>
            </a:endParaRPr>
          </a:p>
        </p:txBody>
      </p:sp>
      <p:sp>
        <p:nvSpPr>
          <p:cNvPr id="5124" name="Text Box 7">
            <a:extLst>
              <a:ext uri="{FF2B5EF4-FFF2-40B4-BE49-F238E27FC236}">
                <a16:creationId xmlns:a16="http://schemas.microsoft.com/office/drawing/2014/main" id="{BE5D104F-E8C4-4410-9E55-F8731C16ECC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14600" y="6477000"/>
            <a:ext cx="609600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900">
                <a:latin typeface="Verdana" panose="020B0604030504040204" pitchFamily="34" charset="0"/>
              </a:rPr>
              <a:t>Marketing Essentials Chapter 13, Section 13.1</a:t>
            </a:r>
          </a:p>
        </p:txBody>
      </p:sp>
      <p:pic>
        <p:nvPicPr>
          <p:cNvPr id="98312" name="Picture 8" descr="steps-of-sale">
            <a:extLst>
              <a:ext uri="{FF2B5EF4-FFF2-40B4-BE49-F238E27FC236}">
                <a16:creationId xmlns:a16="http://schemas.microsoft.com/office/drawing/2014/main" id="{8C418B39-3379-41A9-9F1D-DA607FDC137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2362200"/>
            <a:ext cx="4238625" cy="3484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983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1" dur="500"/>
                                        <p:tgtEl>
                                          <p:spTgt spid="983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983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983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0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9830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8308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3">
            <a:extLst>
              <a:ext uri="{FF2B5EF4-FFF2-40B4-BE49-F238E27FC236}">
                <a16:creationId xmlns:a16="http://schemas.microsoft.com/office/drawing/2014/main" id="{1D9747AC-5CC3-479A-85C1-2E980CD5FC53}"/>
              </a:ext>
            </a:extLst>
          </p:cNvPr>
          <p:cNvSpPr>
            <a:spLocks noChangeArrowheads="1"/>
          </p:cNvSpPr>
          <p:nvPr>
            <p:ph type="ctrTitle"/>
          </p:nvPr>
        </p:nvSpPr>
        <p:spPr bwMode="auto">
          <a:xfrm>
            <a:off x="1057275" y="1066800"/>
            <a:ext cx="7934325" cy="990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l" eaLnBrk="1" hangingPunct="1"/>
            <a:r>
              <a:rPr lang="en-US" altLang="ja-JP" sz="2400" b="1">
                <a:solidFill>
                  <a:srgbClr val="000066"/>
                </a:solidFill>
                <a:latin typeface="Verdana" panose="020B0604030504040204" pitchFamily="34" charset="0"/>
                <a:ea typeface="Arial Unicode MS" pitchFamily="34" charset="-128"/>
              </a:rPr>
              <a:t>Closing Concepts and Techniques </a:t>
            </a:r>
            <a:endParaRPr lang="en-US" altLang="en-US" sz="2400" b="1">
              <a:solidFill>
                <a:srgbClr val="000066"/>
              </a:solidFill>
              <a:latin typeface="Verdana" panose="020B0604030504040204" pitchFamily="34" charset="0"/>
              <a:ea typeface="Arial Unicode MS" pitchFamily="34" charset="-128"/>
            </a:endParaRPr>
          </a:p>
        </p:txBody>
      </p:sp>
      <p:sp>
        <p:nvSpPr>
          <p:cNvPr id="119812" name="Rectangle 4">
            <a:extLst>
              <a:ext uri="{FF2B5EF4-FFF2-40B4-BE49-F238E27FC236}">
                <a16:creationId xmlns:a16="http://schemas.microsoft.com/office/drawing/2014/main" id="{A4433A7D-F489-4A5E-9595-533217A2F17B}"/>
              </a:ext>
            </a:extLst>
          </p:cNvPr>
          <p:cNvSpPr>
            <a:spLocks noChangeArrowheads="1"/>
          </p:cNvSpPr>
          <p:nvPr>
            <p:ph type="subTitle" idx="1"/>
          </p:nvPr>
        </p:nvSpPr>
        <p:spPr bwMode="auto">
          <a:xfrm>
            <a:off x="1143000" y="1905000"/>
            <a:ext cx="7467600" cy="27432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l" eaLnBrk="1" hangingPunct="1">
              <a:spcAft>
                <a:spcPct val="40000"/>
              </a:spcAft>
            </a:pPr>
            <a:r>
              <a:rPr lang="en-US" altLang="ja-JP" sz="2400" b="1">
                <a:solidFill>
                  <a:srgbClr val="CA0C00"/>
                </a:solidFill>
                <a:latin typeface="Verdana" panose="020B0604030504040204" pitchFamily="34" charset="0"/>
                <a:ea typeface="Arial Unicode MS" pitchFamily="34" charset="-128"/>
              </a:rPr>
              <a:t>Closing the sale</a:t>
            </a:r>
            <a:r>
              <a:rPr lang="en-US" altLang="en-US" sz="2400" b="1">
                <a:solidFill>
                  <a:srgbClr val="CA0C00"/>
                </a:solidFill>
                <a:latin typeface="Verdan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>
                <a:solidFill>
                  <a:srgbClr val="CA0C00"/>
                </a:solidFill>
                <a:latin typeface="Webdings" panose="05030102010509060703" pitchFamily="18" charset="2"/>
                <a:cs typeface="Times New Roman" panose="02020603050405020304" pitchFamily="18" charset="0"/>
              </a:rPr>
              <a:t>X</a:t>
            </a:r>
            <a:r>
              <a:rPr lang="en-US" altLang="ja-JP" sz="2400">
                <a:solidFill>
                  <a:srgbClr val="000000"/>
                </a:solidFill>
                <a:latin typeface="Verdana" panose="020B0604030504040204" pitchFamily="34" charset="0"/>
                <a:ea typeface="Arial Unicode MS" pitchFamily="34" charset="-128"/>
              </a:rPr>
              <a:t> </a:t>
            </a:r>
            <a:r>
              <a:rPr lang="en-US" altLang="en-US" sz="2400">
                <a:solidFill>
                  <a:srgbClr val="000000"/>
                </a:solidFill>
                <a:latin typeface="Verdana" panose="020B0604030504040204" pitchFamily="34" charset="0"/>
                <a:cs typeface="Times New Roman" panose="02020603050405020304" pitchFamily="18" charset="0"/>
              </a:rPr>
              <a:t>The process of obtaining a positive agreement from the customer to buy.</a:t>
            </a:r>
            <a:r>
              <a:rPr lang="en-US" altLang="en-US" sz="2400">
                <a:solidFill>
                  <a:srgbClr val="000000"/>
                </a:solidFill>
                <a:latin typeface="Verdana" panose="020B0604030504040204" pitchFamily="34" charset="0"/>
                <a:ea typeface="Arial Unicode MS" pitchFamily="34" charset="-128"/>
              </a:rPr>
              <a:t> </a:t>
            </a:r>
          </a:p>
        </p:txBody>
      </p:sp>
      <p:sp>
        <p:nvSpPr>
          <p:cNvPr id="6148" name="Text Box 6">
            <a:extLst>
              <a:ext uri="{FF2B5EF4-FFF2-40B4-BE49-F238E27FC236}">
                <a16:creationId xmlns:a16="http://schemas.microsoft.com/office/drawing/2014/main" id="{5EE42310-302F-4B4E-A6DF-6A6DAB083A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14600" y="6477000"/>
            <a:ext cx="609600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900">
                <a:latin typeface="Verdana" panose="020B0604030504040204" pitchFamily="34" charset="0"/>
              </a:rPr>
              <a:t>Marketing Essentials Chapter 15, Section 15.1</a:t>
            </a:r>
          </a:p>
        </p:txBody>
      </p:sp>
      <p:pic>
        <p:nvPicPr>
          <p:cNvPr id="6149" name="Picture 6" descr="http://t3.gstatic.com/images?q=tbn:ANd9GcSVTmH_4wpX-Il068aFyGG6ARTa4vnFQqk9UQYoI_FtdFU-uE7U-w">
            <a:extLst>
              <a:ext uri="{FF2B5EF4-FFF2-40B4-BE49-F238E27FC236}">
                <a16:creationId xmlns:a16="http://schemas.microsoft.com/office/drawing/2014/main" id="{208FE17B-E4DC-462F-AE06-1C48D02400E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91000" y="2706688"/>
            <a:ext cx="4324350" cy="337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198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9812" grpId="0" build="p" autoUpdateAnimBg="0" advAuto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3">
            <a:extLst>
              <a:ext uri="{FF2B5EF4-FFF2-40B4-BE49-F238E27FC236}">
                <a16:creationId xmlns:a16="http://schemas.microsoft.com/office/drawing/2014/main" id="{BC6683A2-657B-4279-8E25-6705D6802E59}"/>
              </a:ext>
            </a:extLst>
          </p:cNvPr>
          <p:cNvSpPr>
            <a:spLocks noChangeArrowheads="1"/>
          </p:cNvSpPr>
          <p:nvPr>
            <p:ph type="ctrTitle"/>
          </p:nvPr>
        </p:nvSpPr>
        <p:spPr bwMode="auto">
          <a:xfrm>
            <a:off x="990600" y="1219200"/>
            <a:ext cx="7934325" cy="990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l" eaLnBrk="1" hangingPunct="1"/>
            <a:r>
              <a:rPr lang="en-US" altLang="ja-JP" sz="2800" b="1">
                <a:solidFill>
                  <a:srgbClr val="000066"/>
                </a:solidFill>
                <a:latin typeface="Verdana" panose="020B0604030504040204" pitchFamily="34" charset="0"/>
                <a:ea typeface="Arial Unicode MS" pitchFamily="34" charset="-128"/>
              </a:rPr>
              <a:t>Specialized Methods for Closing the Sale</a:t>
            </a:r>
            <a:endParaRPr lang="en-US" altLang="en-US" sz="2800" b="1">
              <a:solidFill>
                <a:srgbClr val="000066"/>
              </a:solidFill>
              <a:latin typeface="Verdana" panose="020B0604030504040204" pitchFamily="34" charset="0"/>
              <a:ea typeface="Arial Unicode MS" pitchFamily="34" charset="-128"/>
            </a:endParaRPr>
          </a:p>
        </p:txBody>
      </p:sp>
      <p:sp>
        <p:nvSpPr>
          <p:cNvPr id="157700" name="Rectangle 4">
            <a:extLst>
              <a:ext uri="{FF2B5EF4-FFF2-40B4-BE49-F238E27FC236}">
                <a16:creationId xmlns:a16="http://schemas.microsoft.com/office/drawing/2014/main" id="{6D14D747-07E1-4C33-A160-6F9F712C61E6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 bwMode="auto">
          <a:xfrm>
            <a:off x="1143000" y="2209800"/>
            <a:ext cx="7467600" cy="2438400"/>
          </a:xfr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l" eaLnBrk="1" hangingPunct="1">
              <a:spcAft>
                <a:spcPct val="40000"/>
              </a:spcAft>
              <a:defRPr/>
            </a:pPr>
            <a:r>
              <a:rPr lang="en-US" altLang="ja-JP" sz="2400" dirty="0">
                <a:solidFill>
                  <a:srgbClr val="000000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</a:rPr>
              <a:t>How you close depends on the selling situation.  Use one of </a:t>
            </a:r>
            <a:r>
              <a:rPr lang="en-US" altLang="ja-JP" sz="2400" b="1" dirty="0">
                <a:solidFill>
                  <a:srgbClr val="FF0000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</a:rPr>
              <a:t>Four Specialized Closing methods</a:t>
            </a:r>
            <a:r>
              <a:rPr lang="en-US" altLang="ja-JP" sz="2400" dirty="0">
                <a:solidFill>
                  <a:srgbClr val="000000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</a:rPr>
              <a:t> to close:</a:t>
            </a:r>
          </a:p>
          <a:p>
            <a:pPr marL="692150" lvl="1" indent="-342900" algn="l" eaLnBrk="1" hangingPunct="1">
              <a:spcAft>
                <a:spcPct val="40000"/>
              </a:spcAft>
              <a:buClr>
                <a:srgbClr val="008000"/>
              </a:buClr>
              <a:buFontTx/>
              <a:buAutoNum type="arabicPeriod"/>
              <a:defRPr/>
            </a:pPr>
            <a:r>
              <a:rPr lang="en-US" altLang="ja-JP" sz="2400" dirty="0">
                <a:solidFill>
                  <a:srgbClr val="000000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</a:rPr>
              <a:t>Which close</a:t>
            </a:r>
          </a:p>
          <a:p>
            <a:pPr marL="692150" lvl="1" indent="-342900" algn="l" eaLnBrk="1" hangingPunct="1">
              <a:spcAft>
                <a:spcPct val="40000"/>
              </a:spcAft>
              <a:buClr>
                <a:srgbClr val="008000"/>
              </a:buClr>
              <a:buFontTx/>
              <a:buAutoNum type="arabicPeriod"/>
              <a:defRPr/>
            </a:pPr>
            <a:r>
              <a:rPr lang="en-US" altLang="ja-JP" sz="2400" dirty="0">
                <a:solidFill>
                  <a:srgbClr val="000000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</a:rPr>
              <a:t>Standing-room-only close</a:t>
            </a:r>
            <a:endParaRPr lang="en-US" altLang="ja-JP" sz="2400" dirty="0">
              <a:solidFill>
                <a:srgbClr val="000000"/>
              </a:solidFill>
              <a:latin typeface="Verdana" pitchFamily="34" charset="0"/>
              <a:ea typeface="ＭＳ Ｐゴシック" pitchFamily="34" charset="-128"/>
            </a:endParaRPr>
          </a:p>
          <a:p>
            <a:pPr marL="692150" lvl="1" indent="-342900" algn="l" eaLnBrk="1" hangingPunct="1">
              <a:spcAft>
                <a:spcPct val="40000"/>
              </a:spcAft>
              <a:buClr>
                <a:srgbClr val="008000"/>
              </a:buClr>
              <a:buFontTx/>
              <a:buAutoNum type="arabicPeriod"/>
              <a:defRPr/>
            </a:pPr>
            <a:r>
              <a:rPr lang="en-US" altLang="ja-JP" sz="2400" dirty="0">
                <a:solidFill>
                  <a:srgbClr val="000000"/>
                </a:solidFill>
                <a:latin typeface="Verdana" pitchFamily="34" charset="0"/>
                <a:ea typeface="ＭＳ Ｐゴシック" pitchFamily="34" charset="-128"/>
              </a:rPr>
              <a:t>Direct close</a:t>
            </a:r>
          </a:p>
          <a:p>
            <a:pPr marL="692150" lvl="1" indent="-342900" algn="l" eaLnBrk="1" hangingPunct="1">
              <a:spcAft>
                <a:spcPct val="40000"/>
              </a:spcAft>
              <a:buClr>
                <a:srgbClr val="008000"/>
              </a:buClr>
              <a:buFontTx/>
              <a:buAutoNum type="arabicPeriod"/>
              <a:defRPr/>
            </a:pPr>
            <a:r>
              <a:rPr lang="en-US" altLang="ja-JP" sz="2400" dirty="0">
                <a:solidFill>
                  <a:srgbClr val="000000"/>
                </a:solidFill>
                <a:latin typeface="Verdana" pitchFamily="34" charset="0"/>
                <a:ea typeface="ＭＳ Ｐゴシック" pitchFamily="34" charset="-128"/>
              </a:rPr>
              <a:t>Service close</a:t>
            </a:r>
            <a:endParaRPr lang="en-US" altLang="ja-JP" sz="2400" dirty="0">
              <a:solidFill>
                <a:srgbClr val="000000"/>
              </a:solidFill>
              <a:latin typeface="Verdana" pitchFamily="34" charset="0"/>
              <a:ea typeface="ＭＳ Ｐゴシック" pitchFamily="34" charset="-128"/>
              <a:cs typeface="Times New Roman" pitchFamily="18" charset="0"/>
            </a:endParaRPr>
          </a:p>
          <a:p>
            <a:pPr marL="349250" lvl="1" algn="l" eaLnBrk="1" hangingPunct="1">
              <a:spcAft>
                <a:spcPct val="40000"/>
              </a:spcAft>
              <a:buClr>
                <a:srgbClr val="008000"/>
              </a:buClr>
              <a:defRPr/>
            </a:pPr>
            <a:endParaRPr lang="en-US" altLang="ja-JP" sz="2400" dirty="0">
              <a:solidFill>
                <a:srgbClr val="000000"/>
              </a:solidFill>
              <a:latin typeface="Verdana" pitchFamily="34" charset="0"/>
              <a:ea typeface="ＭＳ Ｐゴシック" pitchFamily="34" charset="-128"/>
            </a:endParaRPr>
          </a:p>
        </p:txBody>
      </p:sp>
      <p:pic>
        <p:nvPicPr>
          <p:cNvPr id="15364" name="Picture 5" descr="http://t2.gstatic.com/images?q=tbn:ANd9GcSzPa7U_KMicF7aQludNbAy_PG6ngPRNbTu_PibsYPS_T6fryumtw">
            <a:extLst>
              <a:ext uri="{FF2B5EF4-FFF2-40B4-BE49-F238E27FC236}">
                <a16:creationId xmlns:a16="http://schemas.microsoft.com/office/drawing/2014/main" id="{DC518D90-A076-4B73-8CE3-82F26F76AF2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38800" y="4733925"/>
            <a:ext cx="3192463" cy="212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7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577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70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5770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70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5770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70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5770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70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5770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7700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3">
            <a:extLst>
              <a:ext uri="{FF2B5EF4-FFF2-40B4-BE49-F238E27FC236}">
                <a16:creationId xmlns:a16="http://schemas.microsoft.com/office/drawing/2014/main" id="{C0121A38-4372-4F74-B163-04886995736F}"/>
              </a:ext>
            </a:extLst>
          </p:cNvPr>
          <p:cNvSpPr>
            <a:spLocks noChangeArrowheads="1"/>
          </p:cNvSpPr>
          <p:nvPr>
            <p:ph type="ctrTitle"/>
          </p:nvPr>
        </p:nvSpPr>
        <p:spPr bwMode="auto">
          <a:xfrm>
            <a:off x="990600" y="1219200"/>
            <a:ext cx="7853363" cy="990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l" eaLnBrk="1" hangingPunct="1"/>
            <a:r>
              <a:rPr lang="en-US" altLang="ja-JP" sz="2800" b="1">
                <a:solidFill>
                  <a:srgbClr val="000066"/>
                </a:solidFill>
                <a:latin typeface="Verdana" panose="020B0604030504040204" pitchFamily="34" charset="0"/>
                <a:ea typeface="Arial Unicode MS" pitchFamily="34" charset="-128"/>
              </a:rPr>
              <a:t>1. “Which Close” Method</a:t>
            </a:r>
            <a:endParaRPr lang="en-US" altLang="en-US" sz="2800" b="1">
              <a:solidFill>
                <a:srgbClr val="000066"/>
              </a:solidFill>
              <a:latin typeface="Verdana" panose="020B0604030504040204" pitchFamily="34" charset="0"/>
              <a:ea typeface="Arial Unicode MS" pitchFamily="34" charset="-128"/>
            </a:endParaRPr>
          </a:p>
        </p:txBody>
      </p:sp>
      <p:sp>
        <p:nvSpPr>
          <p:cNvPr id="158724" name="Rectangle 4">
            <a:extLst>
              <a:ext uri="{FF2B5EF4-FFF2-40B4-BE49-F238E27FC236}">
                <a16:creationId xmlns:a16="http://schemas.microsoft.com/office/drawing/2014/main" id="{5BF8BE0F-30C9-4657-85C8-7C74AD43F2F8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 bwMode="auto">
          <a:xfrm>
            <a:off x="1219200" y="1905000"/>
            <a:ext cx="7391400" cy="27432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l" eaLnBrk="1" hangingPunct="1">
              <a:spcAft>
                <a:spcPct val="40000"/>
              </a:spcAft>
            </a:pPr>
            <a:r>
              <a:rPr lang="en-US" altLang="ja-JP" sz="2400" b="1">
                <a:solidFill>
                  <a:srgbClr val="CA0C00"/>
                </a:solidFill>
                <a:latin typeface="Verdana" panose="020B0604030504040204" pitchFamily="34" charset="0"/>
                <a:ea typeface="Arial Unicode MS" pitchFamily="34" charset="-128"/>
              </a:rPr>
              <a:t>Which close</a:t>
            </a:r>
            <a:r>
              <a:rPr lang="en-US" altLang="en-US" sz="2400" b="1">
                <a:solidFill>
                  <a:srgbClr val="CA0C00"/>
                </a:solidFill>
                <a:latin typeface="Verdan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>
                <a:solidFill>
                  <a:srgbClr val="CA0C00"/>
                </a:solidFill>
                <a:latin typeface="Webdings" panose="05030102010509060703" pitchFamily="18" charset="2"/>
                <a:cs typeface="Times New Roman" panose="02020603050405020304" pitchFamily="18" charset="0"/>
              </a:rPr>
              <a:t>X</a:t>
            </a:r>
            <a:r>
              <a:rPr lang="en-US" altLang="ja-JP" sz="2400">
                <a:solidFill>
                  <a:srgbClr val="000000"/>
                </a:solidFill>
                <a:latin typeface="Verdana" panose="020B0604030504040204" pitchFamily="34" charset="0"/>
                <a:ea typeface="Arial Unicode MS" pitchFamily="34" charset="-128"/>
              </a:rPr>
              <a:t> method of closing a sale that encourages a customer to make a decision between two items</a:t>
            </a:r>
          </a:p>
          <a:p>
            <a:pPr marL="914400" lvl="1" indent="-457200" algn="l" eaLnBrk="1" hangingPunct="1">
              <a:spcAft>
                <a:spcPts val="600"/>
              </a:spcAft>
            </a:pPr>
            <a:r>
              <a:rPr lang="en-US" altLang="ja-JP" sz="2400">
                <a:solidFill>
                  <a:srgbClr val="000000"/>
                </a:solidFill>
                <a:latin typeface="Verdana" panose="020B0604030504040204" pitchFamily="34" charset="0"/>
                <a:ea typeface="Arial Unicode MS" pitchFamily="34" charset="-128"/>
              </a:rPr>
              <a:t>Examples:  Then ask the customer, </a:t>
            </a:r>
          </a:p>
          <a:p>
            <a:pPr marL="914400" lvl="1" indent="-457200" algn="l" eaLnBrk="1" hangingPunct="1">
              <a:spcAft>
                <a:spcPts val="600"/>
              </a:spcAft>
            </a:pPr>
            <a:r>
              <a:rPr lang="en-US" altLang="ja-JP" sz="2400">
                <a:solidFill>
                  <a:srgbClr val="000000"/>
                </a:solidFill>
                <a:latin typeface="Verdana" panose="020B0604030504040204" pitchFamily="34" charset="0"/>
                <a:ea typeface="Arial Unicode MS" pitchFamily="34" charset="-128"/>
              </a:rPr>
              <a:t>     “Which one do you prefer?”</a:t>
            </a:r>
          </a:p>
          <a:p>
            <a:pPr marL="914400" lvl="1" indent="-457200" algn="l" eaLnBrk="1" hangingPunct="1">
              <a:spcAft>
                <a:spcPts val="600"/>
              </a:spcAft>
            </a:pPr>
            <a:r>
              <a:rPr lang="en-US" altLang="ja-JP" sz="2400">
                <a:solidFill>
                  <a:srgbClr val="000000"/>
                </a:solidFill>
                <a:latin typeface="Verdana" panose="020B0604030504040204" pitchFamily="34" charset="0"/>
                <a:ea typeface="Arial Unicode MS" pitchFamily="34" charset="-128"/>
              </a:rPr>
              <a:t>	  “Do you like the Samsung or the LG </a:t>
            </a:r>
            <a:endParaRPr lang="en-US" altLang="en-US" sz="2400">
              <a:solidFill>
                <a:srgbClr val="000000"/>
              </a:solidFill>
              <a:latin typeface="Verdana" panose="020B0604030504040204" pitchFamily="34" charset="0"/>
              <a:ea typeface="Arial Unicode MS" pitchFamily="34" charset="-128"/>
            </a:endParaRPr>
          </a:p>
        </p:txBody>
      </p:sp>
      <p:sp>
        <p:nvSpPr>
          <p:cNvPr id="16388" name="Text Box 6">
            <a:extLst>
              <a:ext uri="{FF2B5EF4-FFF2-40B4-BE49-F238E27FC236}">
                <a16:creationId xmlns:a16="http://schemas.microsoft.com/office/drawing/2014/main" id="{1D948D05-E3E6-48BF-BE97-DAE89C6BB2E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14600" y="6477000"/>
            <a:ext cx="609600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900">
                <a:latin typeface="Verdana" panose="020B0604030504040204" pitchFamily="34" charset="0"/>
              </a:rPr>
              <a:t>Marketing Essentials Chapter 15, Section 15.1</a:t>
            </a:r>
          </a:p>
        </p:txBody>
      </p:sp>
      <p:pic>
        <p:nvPicPr>
          <p:cNvPr id="16389" name="Picture 6" descr="http://t2.gstatic.com/images?q=tbn:ANd9GcTHX85UqhpIhxwxIYj51tSbC37jMnN8UvnsTZ9gAft4AzvU5V0iQw">
            <a:extLst>
              <a:ext uri="{FF2B5EF4-FFF2-40B4-BE49-F238E27FC236}">
                <a16:creationId xmlns:a16="http://schemas.microsoft.com/office/drawing/2014/main" id="{CB7A8F93-2A00-430C-92B5-09AEB71E77A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4800600"/>
            <a:ext cx="2133600" cy="1962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587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587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1587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2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15872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8724" grpId="0" build="p" autoUpdateAnimBg="0" advAuto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3">
            <a:extLst>
              <a:ext uri="{FF2B5EF4-FFF2-40B4-BE49-F238E27FC236}">
                <a16:creationId xmlns:a16="http://schemas.microsoft.com/office/drawing/2014/main" id="{73441A32-0E13-4D4C-A42F-5E8AE839E465}"/>
              </a:ext>
            </a:extLst>
          </p:cNvPr>
          <p:cNvSpPr>
            <a:spLocks noChangeArrowheads="1"/>
          </p:cNvSpPr>
          <p:nvPr>
            <p:ph type="ctrTitle"/>
          </p:nvPr>
        </p:nvSpPr>
        <p:spPr bwMode="auto">
          <a:xfrm>
            <a:off x="685800" y="1143000"/>
            <a:ext cx="7934325" cy="990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l" eaLnBrk="1" hangingPunct="1"/>
            <a:r>
              <a:rPr lang="en-US" altLang="ja-JP" sz="2800" b="1">
                <a:solidFill>
                  <a:srgbClr val="000066"/>
                </a:solidFill>
                <a:latin typeface="Verdana" panose="020B0604030504040204" pitchFamily="34" charset="0"/>
                <a:ea typeface="Arial Unicode MS" pitchFamily="34" charset="-128"/>
              </a:rPr>
              <a:t>2. “Standing-room-only” Method</a:t>
            </a:r>
            <a:endParaRPr lang="en-US" altLang="en-US" sz="2800" b="1">
              <a:solidFill>
                <a:srgbClr val="000066"/>
              </a:solidFill>
              <a:latin typeface="Verdana" panose="020B0604030504040204" pitchFamily="34" charset="0"/>
              <a:ea typeface="Arial Unicode MS" pitchFamily="34" charset="-128"/>
            </a:endParaRPr>
          </a:p>
        </p:txBody>
      </p:sp>
      <p:sp>
        <p:nvSpPr>
          <p:cNvPr id="159748" name="Rectangle 4">
            <a:extLst>
              <a:ext uri="{FF2B5EF4-FFF2-40B4-BE49-F238E27FC236}">
                <a16:creationId xmlns:a16="http://schemas.microsoft.com/office/drawing/2014/main" id="{7DCC37E8-9570-40FF-A8B1-FCDD56FF8E4B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 bwMode="auto">
          <a:xfrm>
            <a:off x="1143000" y="1905000"/>
            <a:ext cx="7467600" cy="2743200"/>
          </a:xfr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l" eaLnBrk="1" hangingPunct="1">
              <a:spcAft>
                <a:spcPct val="40000"/>
              </a:spcAft>
              <a:defRPr/>
            </a:pPr>
            <a:r>
              <a:rPr lang="en-US" altLang="ja-JP" sz="2000" b="1" dirty="0">
                <a:solidFill>
                  <a:srgbClr val="CA0C00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</a:rPr>
              <a:t>Standing-room-only close</a:t>
            </a:r>
            <a:r>
              <a:rPr lang="en-US" sz="2000" b="1" dirty="0">
                <a:solidFill>
                  <a:srgbClr val="CA0C00"/>
                </a:solidFill>
                <a:latin typeface="Verdana" pitchFamily="34" charset="0"/>
                <a:cs typeface="Times New Roman" pitchFamily="18" charset="0"/>
              </a:rPr>
              <a:t>  - </a:t>
            </a:r>
            <a:r>
              <a:rPr lang="en-US" altLang="ja-JP" sz="2000" dirty="0">
                <a:solidFill>
                  <a:srgbClr val="000000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</a:rPr>
              <a:t>method of closing a sale that is used when a product is in short supply or when the price will be going up in the near future</a:t>
            </a:r>
          </a:p>
          <a:p>
            <a:pPr marL="339725" indent="-236538" algn="l" eaLnBrk="1" hangingPunct="1">
              <a:spcAft>
                <a:spcPts val="600"/>
              </a:spcAft>
              <a:buFont typeface="Arial" pitchFamily="34" charset="0"/>
              <a:buChar char="•"/>
              <a:defRPr/>
            </a:pPr>
            <a:r>
              <a:rPr lang="en-US" altLang="ja-JP" sz="2000" dirty="0">
                <a:solidFill>
                  <a:srgbClr val="000000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</a:rPr>
              <a:t>Should be used only when the situation </a:t>
            </a:r>
            <a:r>
              <a:rPr lang="en-US" altLang="ja-JP" sz="2000" u="sng" dirty="0">
                <a:solidFill>
                  <a:srgbClr val="000000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</a:rPr>
              <a:t>honestly</a:t>
            </a:r>
            <a:r>
              <a:rPr lang="en-US" altLang="ja-JP" sz="2000" dirty="0">
                <a:solidFill>
                  <a:srgbClr val="000000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</a:rPr>
              <a:t> calls</a:t>
            </a:r>
          </a:p>
          <a:p>
            <a:pPr marL="339725" indent="-236538" algn="l" eaLnBrk="1" hangingPunct="1">
              <a:spcAft>
                <a:spcPts val="600"/>
              </a:spcAft>
              <a:buFont typeface="Arial" pitchFamily="34" charset="0"/>
              <a:buChar char="•"/>
              <a:defRPr/>
            </a:pPr>
            <a:r>
              <a:rPr lang="en-US" altLang="ja-JP" sz="2000" dirty="0">
                <a:solidFill>
                  <a:srgbClr val="000000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</a:rPr>
              <a:t>Can be perceived as a high-pressure tactic</a:t>
            </a:r>
          </a:p>
          <a:p>
            <a:pPr marL="339725" indent="-236538" algn="l" eaLnBrk="1" hangingPunct="1">
              <a:spcAft>
                <a:spcPts val="600"/>
              </a:spcAft>
              <a:buFont typeface="Arial" pitchFamily="34" charset="0"/>
              <a:buChar char="•"/>
              <a:defRPr/>
            </a:pPr>
            <a:r>
              <a:rPr lang="en-US" sz="2000" dirty="0">
                <a:solidFill>
                  <a:srgbClr val="000000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</a:rPr>
              <a:t>Often used in real estate</a:t>
            </a:r>
            <a:endParaRPr lang="en-US" sz="2000" b="1" i="1" dirty="0">
              <a:solidFill>
                <a:srgbClr val="000000"/>
              </a:solidFill>
              <a:latin typeface="Verdana" pitchFamily="34" charset="0"/>
              <a:ea typeface="Arial Unicode MS" pitchFamily="34" charset="-128"/>
              <a:cs typeface="Arial Unicode MS" pitchFamily="34" charset="-128"/>
            </a:endParaRPr>
          </a:p>
          <a:p>
            <a:pPr marL="339725" indent="-236538" algn="l" eaLnBrk="1" hangingPunct="1">
              <a:spcAft>
                <a:spcPts val="600"/>
              </a:spcAft>
              <a:buFont typeface="Arial" pitchFamily="34" charset="0"/>
              <a:buChar char="•"/>
              <a:defRPr/>
            </a:pPr>
            <a:r>
              <a:rPr lang="en-US" sz="2000" b="1" i="1" dirty="0">
                <a:solidFill>
                  <a:srgbClr val="000000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</a:rPr>
              <a:t>Example:  </a:t>
            </a:r>
          </a:p>
          <a:p>
            <a:pPr marL="796925" lvl="1" indent="-236538" algn="l" eaLnBrk="1" hangingPunct="1">
              <a:spcAft>
                <a:spcPts val="600"/>
              </a:spcAft>
              <a:buFont typeface="Arial" pitchFamily="34" charset="0"/>
              <a:buChar char="•"/>
              <a:defRPr/>
            </a:pPr>
            <a:r>
              <a:rPr lang="en-US" sz="2000" dirty="0">
                <a:solidFill>
                  <a:srgbClr val="000000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</a:rPr>
              <a:t>“I’m sorry, but I can’t promise that I’ll be able to make you this same offer later.”</a:t>
            </a:r>
          </a:p>
          <a:p>
            <a:pPr marL="796925" lvl="1" indent="-236538" algn="l" eaLnBrk="1" hangingPunct="1">
              <a:spcAft>
                <a:spcPts val="600"/>
              </a:spcAft>
              <a:buFont typeface="Arial" pitchFamily="34" charset="0"/>
              <a:buChar char="•"/>
              <a:defRPr/>
            </a:pPr>
            <a:r>
              <a:rPr lang="en-US" sz="2000" dirty="0">
                <a:solidFill>
                  <a:srgbClr val="000000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</a:rPr>
              <a:t>“This one time offer is only good for 24 hours.”</a:t>
            </a:r>
          </a:p>
          <a:p>
            <a:pPr marL="339725" indent="-236538" algn="l" eaLnBrk="1" hangingPunct="1">
              <a:spcAft>
                <a:spcPts val="600"/>
              </a:spcAft>
              <a:buFont typeface="Arial" pitchFamily="34" charset="0"/>
              <a:buChar char="•"/>
              <a:defRPr/>
            </a:pPr>
            <a:endParaRPr lang="en-US" sz="2000" dirty="0">
              <a:solidFill>
                <a:srgbClr val="000000"/>
              </a:solidFill>
              <a:latin typeface="Verdana" pitchFamily="34" charset="0"/>
              <a:ea typeface="Arial Unicode MS" pitchFamily="34" charset="-128"/>
              <a:cs typeface="Arial Unicode MS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7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597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7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597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74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15974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74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15974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74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15974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74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15974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74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15974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9748" grpId="0" build="p" autoUpdateAnimBg="0" advAuto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3">
            <a:extLst>
              <a:ext uri="{FF2B5EF4-FFF2-40B4-BE49-F238E27FC236}">
                <a16:creationId xmlns:a16="http://schemas.microsoft.com/office/drawing/2014/main" id="{32FF7C2A-2628-4797-84F5-498FF6867C33}"/>
              </a:ext>
            </a:extLst>
          </p:cNvPr>
          <p:cNvSpPr>
            <a:spLocks noChangeArrowheads="1"/>
          </p:cNvSpPr>
          <p:nvPr>
            <p:ph type="ctrTitle"/>
          </p:nvPr>
        </p:nvSpPr>
        <p:spPr bwMode="auto">
          <a:xfrm>
            <a:off x="1138238" y="1066800"/>
            <a:ext cx="7853362" cy="990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l" eaLnBrk="1" hangingPunct="1"/>
            <a:r>
              <a:rPr lang="en-US" altLang="ja-JP" sz="2800" b="1">
                <a:solidFill>
                  <a:srgbClr val="000066"/>
                </a:solidFill>
                <a:latin typeface="Verdana" panose="020B0604030504040204" pitchFamily="34" charset="0"/>
                <a:ea typeface="Arial Unicode MS" pitchFamily="34" charset="-128"/>
              </a:rPr>
              <a:t>3.  Direct Closing Method</a:t>
            </a:r>
            <a:endParaRPr lang="en-US" altLang="en-US" sz="2800" b="1">
              <a:solidFill>
                <a:srgbClr val="000066"/>
              </a:solidFill>
              <a:latin typeface="Verdana" panose="020B0604030504040204" pitchFamily="34" charset="0"/>
              <a:ea typeface="Arial Unicode MS" pitchFamily="34" charset="-128"/>
            </a:endParaRPr>
          </a:p>
        </p:txBody>
      </p:sp>
      <p:sp>
        <p:nvSpPr>
          <p:cNvPr id="160772" name="Rectangle 4">
            <a:extLst>
              <a:ext uri="{FF2B5EF4-FFF2-40B4-BE49-F238E27FC236}">
                <a16:creationId xmlns:a16="http://schemas.microsoft.com/office/drawing/2014/main" id="{CD6220DD-845E-4A0D-837F-52C5F8ABC8FB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 bwMode="auto">
          <a:xfrm>
            <a:off x="1219200" y="1828800"/>
            <a:ext cx="7391400" cy="2819400"/>
          </a:xfr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l" eaLnBrk="1" hangingPunct="1">
              <a:spcAft>
                <a:spcPct val="40000"/>
              </a:spcAft>
              <a:buFont typeface="Symbol" pitchFamily="18" charset="2"/>
              <a:buNone/>
              <a:defRPr/>
            </a:pPr>
            <a:r>
              <a:rPr lang="en-US" altLang="ja-JP" sz="2000" dirty="0">
                <a:solidFill>
                  <a:srgbClr val="000000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</a:rPr>
              <a:t>The </a:t>
            </a:r>
            <a:r>
              <a:rPr lang="en-US" altLang="ja-JP" sz="2000" b="1" dirty="0">
                <a:solidFill>
                  <a:srgbClr val="CA0C00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</a:rPr>
              <a:t>direct close</a:t>
            </a:r>
            <a:r>
              <a:rPr lang="en-US" sz="2000" b="1" dirty="0">
                <a:solidFill>
                  <a:srgbClr val="CA0C00"/>
                </a:solidFill>
                <a:latin typeface="Verdana" pitchFamily="34" charset="0"/>
                <a:cs typeface="Times New Roman" pitchFamily="18" charset="0"/>
              </a:rPr>
              <a:t> </a:t>
            </a:r>
            <a:r>
              <a:rPr lang="en-US" sz="2000" dirty="0">
                <a:solidFill>
                  <a:srgbClr val="CA0C00"/>
                </a:solidFill>
                <a:latin typeface="Webdings" pitchFamily="18" charset="2"/>
                <a:cs typeface="Times New Roman" pitchFamily="18" charset="0"/>
              </a:rPr>
              <a:t>X</a:t>
            </a:r>
            <a:r>
              <a:rPr lang="en-US" altLang="ja-JP" sz="2000" dirty="0">
                <a:solidFill>
                  <a:srgbClr val="000000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</a:rPr>
              <a:t> is a closing method in which the salesperson asks for the sale. </a:t>
            </a:r>
          </a:p>
          <a:p>
            <a:pPr marL="339725" indent="-236538" algn="l" eaLnBrk="1" hangingPunct="1">
              <a:spcAft>
                <a:spcPct val="40000"/>
              </a:spcAft>
              <a:buFont typeface="Arial" pitchFamily="34" charset="0"/>
              <a:buChar char="•"/>
              <a:defRPr/>
            </a:pPr>
            <a:r>
              <a:rPr lang="en-US" altLang="ja-JP" sz="2000" dirty="0">
                <a:solidFill>
                  <a:srgbClr val="000000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</a:rPr>
              <a:t>Used when the buying signal is very strong</a:t>
            </a:r>
          </a:p>
          <a:p>
            <a:pPr marL="339725" indent="-236538" algn="l" eaLnBrk="1" hangingPunct="1">
              <a:spcAft>
                <a:spcPct val="40000"/>
              </a:spcAft>
              <a:buFont typeface="Arial" pitchFamily="34" charset="0"/>
              <a:buChar char="•"/>
              <a:defRPr/>
            </a:pPr>
            <a:r>
              <a:rPr lang="en-US" sz="2000" b="1" i="1" dirty="0">
                <a:solidFill>
                  <a:srgbClr val="000000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</a:rPr>
              <a:t>Example:</a:t>
            </a:r>
          </a:p>
          <a:p>
            <a:pPr marL="796925" lvl="1" indent="-236538" algn="l" eaLnBrk="1" hangingPunct="1">
              <a:spcAft>
                <a:spcPts val="600"/>
              </a:spcAft>
              <a:buFont typeface="Arial" pitchFamily="34" charset="0"/>
              <a:buChar char="•"/>
              <a:defRPr/>
            </a:pPr>
            <a:r>
              <a:rPr lang="en-US" sz="2000" dirty="0">
                <a:solidFill>
                  <a:srgbClr val="000000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</a:rPr>
              <a:t>Can I assume that we're ready to talk about the details of your order?</a:t>
            </a:r>
          </a:p>
          <a:p>
            <a:pPr marL="796925" lvl="1" indent="-236538" algn="l" eaLnBrk="1" hangingPunct="1">
              <a:spcAft>
                <a:spcPts val="600"/>
              </a:spcAft>
              <a:buFont typeface="Arial" pitchFamily="34" charset="0"/>
              <a:buChar char="•"/>
              <a:defRPr/>
            </a:pPr>
            <a:r>
              <a:rPr lang="en-US" sz="2000" dirty="0">
                <a:solidFill>
                  <a:srgbClr val="000000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</a:rPr>
              <a:t>Can I draw the contract up for this deal?</a:t>
            </a:r>
          </a:p>
          <a:p>
            <a:pPr marL="796925" lvl="1" indent="-236538" algn="l" eaLnBrk="1" hangingPunct="1">
              <a:spcAft>
                <a:spcPts val="600"/>
              </a:spcAft>
              <a:buFont typeface="Arial" pitchFamily="34" charset="0"/>
              <a:buChar char="•"/>
              <a:defRPr/>
            </a:pPr>
            <a:r>
              <a:rPr lang="en-US" sz="2000" dirty="0">
                <a:solidFill>
                  <a:srgbClr val="000000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</a:rPr>
              <a:t>You appear to like everything you have seen.  Now we need to discuss the quantity you need?</a:t>
            </a:r>
          </a:p>
          <a:p>
            <a:pPr marL="796925" lvl="1" indent="-236538" algn="l" eaLnBrk="1" hangingPunct="1">
              <a:spcAft>
                <a:spcPts val="600"/>
              </a:spcAft>
              <a:buFont typeface="Arial" pitchFamily="34" charset="0"/>
              <a:buChar char="•"/>
              <a:defRPr/>
            </a:pPr>
            <a:r>
              <a:rPr lang="en-US" sz="2000" dirty="0">
                <a:solidFill>
                  <a:srgbClr val="000000"/>
                </a:solidFill>
                <a:latin typeface="Verdana" pitchFamily="34" charset="0"/>
                <a:ea typeface="Arial Unicode MS" pitchFamily="34" charset="-128"/>
                <a:cs typeface="Arial Unicode MS" pitchFamily="34" charset="-128"/>
              </a:rPr>
              <a:t>How would you like to pay for this purchase?</a:t>
            </a:r>
          </a:p>
        </p:txBody>
      </p:sp>
      <p:pic>
        <p:nvPicPr>
          <p:cNvPr id="18436" name="Picture 8" descr="http://douglasvermeeren.files.wordpress.com/2010/09/sales-success1.jpg">
            <a:hlinkClick r:id="rId2"/>
            <a:extLst>
              <a:ext uri="{FF2B5EF4-FFF2-40B4-BE49-F238E27FC236}">
                <a16:creationId xmlns:a16="http://schemas.microsoft.com/office/drawing/2014/main" id="{F81DA7B1-BF15-4340-A656-E70F3E608CD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838" y="4343400"/>
            <a:ext cx="1655762" cy="2478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607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607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1607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7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1000"/>
                                        <p:tgtEl>
                                          <p:spTgt spid="16077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7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1000"/>
                                        <p:tgtEl>
                                          <p:spTgt spid="16077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2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7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1000"/>
                                        <p:tgtEl>
                                          <p:spTgt spid="16077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3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7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1000"/>
                                        <p:tgtEl>
                                          <p:spTgt spid="16077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0772" grpId="0" build="p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1"/>
  <p:tag name="TIME" val="15"/>
  <p:tag name="QUESTION" val="1"/>
  <p:tag name="TYPE" val="0"/>
</p:tagLst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3454</TotalTime>
  <Words>843</Words>
  <Application>Microsoft Office PowerPoint</Application>
  <PresentationFormat>On-screen Show (4:3)</PresentationFormat>
  <Paragraphs>81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4" baseType="lpstr">
      <vt:lpstr>Arial</vt:lpstr>
      <vt:lpstr>Calibri</vt:lpstr>
      <vt:lpstr>Verdana</vt:lpstr>
      <vt:lpstr>Arial Unicode MS</vt:lpstr>
      <vt:lpstr>ＭＳ Ｐゴシック</vt:lpstr>
      <vt:lpstr>Times New Roman</vt:lpstr>
      <vt:lpstr>Symbol</vt:lpstr>
      <vt:lpstr>Webdings</vt:lpstr>
      <vt:lpstr>Default Design</vt:lpstr>
      <vt:lpstr>How to Close a Sale</vt:lpstr>
      <vt:lpstr>How to Close a Sale </vt:lpstr>
      <vt:lpstr>The Selling Process </vt:lpstr>
      <vt:lpstr>The Selling Process: Remaining is about getting customers to buy </vt:lpstr>
      <vt:lpstr>Closing Concepts and Techniques </vt:lpstr>
      <vt:lpstr>Specialized Methods for Closing the Sale</vt:lpstr>
      <vt:lpstr>1. “Which Close” Method</vt:lpstr>
      <vt:lpstr>2. “Standing-room-only” Method</vt:lpstr>
      <vt:lpstr>3.  Direct Closing Method</vt:lpstr>
      <vt:lpstr>4. Service close</vt:lpstr>
      <vt:lpstr>Failure to Close the Sale </vt:lpstr>
      <vt:lpstr>Suggestion Selling </vt:lpstr>
      <vt:lpstr>PowerPoint Presentation</vt:lpstr>
      <vt:lpstr>PowerPoint Presentation</vt:lpstr>
      <vt:lpstr>PowerPoint Presentation</vt:lpstr>
    </vt:vector>
  </TitlesOfParts>
  <Company>IdeaWork Studios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Jay Schwartz</dc:creator>
  <cp:lastModifiedBy>Cassie Vetter</cp:lastModifiedBy>
  <cp:revision>161</cp:revision>
  <dcterms:created xsi:type="dcterms:W3CDTF">2005-03-05T18:30:39Z</dcterms:created>
  <dcterms:modified xsi:type="dcterms:W3CDTF">2021-05-02T14:19:02Z</dcterms:modified>
</cp:coreProperties>
</file>